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788" r:id="rId3"/>
    <p:sldMasterId id="2147483812" r:id="rId4"/>
    <p:sldMasterId id="2147483824" r:id="rId5"/>
    <p:sldMasterId id="2147484065" r:id="rId6"/>
  </p:sldMasterIdLst>
  <p:notesMasterIdLst>
    <p:notesMasterId r:id="rId23"/>
  </p:notesMasterIdLst>
  <p:handoutMasterIdLst>
    <p:handoutMasterId r:id="rId24"/>
  </p:handoutMasterIdLst>
  <p:sldIdLst>
    <p:sldId id="896" r:id="rId7"/>
    <p:sldId id="897" r:id="rId8"/>
    <p:sldId id="1166" r:id="rId9"/>
    <p:sldId id="1204" r:id="rId10"/>
    <p:sldId id="1170" r:id="rId11"/>
    <p:sldId id="904" r:id="rId12"/>
    <p:sldId id="1572" r:id="rId13"/>
    <p:sldId id="1368" r:id="rId14"/>
    <p:sldId id="1587" r:id="rId15"/>
    <p:sldId id="1571" r:id="rId16"/>
    <p:sldId id="1533" r:id="rId17"/>
    <p:sldId id="1566" r:id="rId18"/>
    <p:sldId id="1567" r:id="rId19"/>
    <p:sldId id="1349" r:id="rId20"/>
    <p:sldId id="971" r:id="rId21"/>
    <p:sldId id="1156" r:id="rId22"/>
  </p:sldIdLst>
  <p:sldSz cx="9144000" cy="6858000" type="screen4x3"/>
  <p:notesSz cx="7102475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EA9F"/>
    <a:srgbClr val="97E60A"/>
    <a:srgbClr val="CCFF33"/>
    <a:srgbClr val="99FF66"/>
    <a:srgbClr val="FF9933"/>
    <a:srgbClr val="90C5D8"/>
    <a:srgbClr val="8BC2DD"/>
    <a:srgbClr val="FFCC00"/>
    <a:srgbClr val="FFFF66"/>
    <a:srgbClr val="92D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332" autoAdjust="0"/>
    <p:restoredTop sz="96477" autoAdjust="0"/>
  </p:normalViewPr>
  <p:slideViewPr>
    <p:cSldViewPr>
      <p:cViewPr varScale="1">
        <p:scale>
          <a:sx n="118" d="100"/>
          <a:sy n="118" d="100"/>
        </p:scale>
        <p:origin x="88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118801614635432E-4"/>
          <c:y val="0"/>
          <c:w val="0.99057616839669538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43000"/>
                      <a:satMod val="165000"/>
                    </a:schemeClr>
                  </a:gs>
                  <a:gs pos="55000">
                    <a:schemeClr val="accent1">
                      <a:tint val="83000"/>
                      <a:satMod val="155000"/>
                    </a:schemeClr>
                  </a:gs>
                  <a:gs pos="100000">
                    <a:schemeClr val="accent1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43000"/>
                      <a:satMod val="165000"/>
                    </a:schemeClr>
                  </a:gs>
                  <a:gs pos="55000">
                    <a:schemeClr val="accent2">
                      <a:tint val="83000"/>
                      <a:satMod val="155000"/>
                    </a:schemeClr>
                  </a:gs>
                  <a:gs pos="100000">
                    <a:schemeClr val="accent2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43000"/>
                      <a:satMod val="165000"/>
                    </a:schemeClr>
                  </a:gs>
                  <a:gs pos="55000">
                    <a:schemeClr val="accent3">
                      <a:tint val="83000"/>
                      <a:satMod val="155000"/>
                    </a:schemeClr>
                  </a:gs>
                  <a:gs pos="100000">
                    <a:schemeClr val="accent3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43000"/>
                      <a:satMod val="165000"/>
                    </a:schemeClr>
                  </a:gs>
                  <a:gs pos="55000">
                    <a:schemeClr val="accent4">
                      <a:tint val="83000"/>
                      <a:satMod val="155000"/>
                    </a:schemeClr>
                  </a:gs>
                  <a:gs pos="100000">
                    <a:schemeClr val="accent4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43000"/>
                      <a:satMod val="165000"/>
                    </a:schemeClr>
                  </a:gs>
                  <a:gs pos="55000">
                    <a:schemeClr val="accent5">
                      <a:tint val="83000"/>
                      <a:satMod val="155000"/>
                    </a:schemeClr>
                  </a:gs>
                  <a:gs pos="100000">
                    <a:schemeClr val="accent5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43000"/>
                      <a:satMod val="165000"/>
                    </a:schemeClr>
                  </a:gs>
                  <a:gs pos="55000">
                    <a:schemeClr val="accent6">
                      <a:tint val="83000"/>
                      <a:satMod val="155000"/>
                    </a:schemeClr>
                  </a:gs>
                  <a:gs pos="100000">
                    <a:schemeClr val="accent6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43000"/>
                      <a:satMod val="165000"/>
                    </a:schemeClr>
                  </a:gs>
                  <a:gs pos="55000">
                    <a:schemeClr val="accent1">
                      <a:lumMod val="60000"/>
                      <a:tint val="83000"/>
                      <a:satMod val="155000"/>
                    </a:schemeClr>
                  </a:gs>
                  <a:gs pos="100000">
                    <a:schemeClr val="accent1">
                      <a:lumMod val="60000"/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cat>
            <c:strRef>
              <c:f>Лист1!$A$2:$A$6</c:f>
              <c:strCache>
                <c:ptCount val="5"/>
                <c:pt idx="0">
                  <c:v>Налог на доходы  физических лиц</c:v>
                </c:pt>
                <c:pt idx="1">
                  <c:v>Земельный налог</c:v>
                </c:pt>
                <c:pt idx="2">
                  <c:v>Единый сельскохозяйственный налог</c:v>
                </c:pt>
                <c:pt idx="3">
                  <c:v>Неналоговые доходы</c:v>
                </c:pt>
                <c:pt idx="4">
                  <c:v>Остальные налоговые доходы 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537.29999999999995</c:v>
                </c:pt>
                <c:pt idx="1">
                  <c:v>392.7</c:v>
                </c:pt>
                <c:pt idx="2">
                  <c:v>104.3</c:v>
                </c:pt>
                <c:pt idx="3">
                  <c:v>30.8</c:v>
                </c:pt>
                <c:pt idx="4">
                  <c:v>58.9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CECFF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204500636286806E-2"/>
          <c:y val="2.7400925158795914E-2"/>
          <c:w val="0.95759099872742637"/>
          <c:h val="0.707053544716008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 prstMaterial="metal">
              <a:bevelT w="311150" h="25400" prst="riblet"/>
              <a:bevelB w="222250" h="0" prst="cross"/>
            </a:sp3d>
          </c:spPr>
          <c:invertIfNegative val="0"/>
          <c:dLbls>
            <c:dLbl>
              <c:idx val="0"/>
              <c:layout>
                <c:manualLayout>
                  <c:x val="1.2575012628593072E-2"/>
                  <c:y val="-5.33293202844518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537,3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776380402366403E-2"/>
                  <c:y val="-5.85552736352757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568,1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523269397033396E-2"/>
                  <c:y val="-6.057510298720426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589,5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49733485207031E-2"/>
                  <c:y val="-3.9022324995217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729617725661944E-2"/>
                  <c:y val="-3.902185614031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Проект
2018</c:v>
                </c:pt>
                <c:pt idx="1">
                  <c:v>Проект
2019</c:v>
                </c:pt>
                <c:pt idx="2">
                  <c:v>Проект
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1064.9000000000001</c:v>
                </c:pt>
                <c:pt idx="1">
                  <c:v>1139.3</c:v>
                </c:pt>
                <c:pt idx="2">
                  <c:v>1207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3082360"/>
        <c:axId val="173082752"/>
        <c:axId val="0"/>
      </c:bar3DChart>
      <c:catAx>
        <c:axId val="173082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3082752"/>
        <c:crosses val="autoZero"/>
        <c:auto val="1"/>
        <c:lblAlgn val="ctr"/>
        <c:lblOffset val="100"/>
        <c:noMultiLvlLbl val="0"/>
      </c:catAx>
      <c:valAx>
        <c:axId val="173082752"/>
        <c:scaling>
          <c:orientation val="minMax"/>
          <c:min val="25000"/>
        </c:scaling>
        <c:delete val="1"/>
        <c:axPos val="l"/>
        <c:numFmt formatCode="#,##0.0" sourceLinked="1"/>
        <c:majorTickMark val="out"/>
        <c:minorTickMark val="none"/>
        <c:tickLblPos val="none"/>
        <c:crossAx val="173082360"/>
        <c:crosses val="autoZero"/>
        <c:crossBetween val="between"/>
        <c:majorUnit val="5000"/>
      </c:valAx>
      <c:spPr>
        <a:noFill/>
        <a:ln w="25405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plastic"/>
  </c:spPr>
  <c:txPr>
    <a:bodyPr/>
    <a:lstStyle/>
    <a:p>
      <a:pPr>
        <a:defRPr sz="1612" b="1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391226371672988E-2"/>
          <c:y val="6.5625783181713665E-2"/>
          <c:w val="0.93841072332351083"/>
          <c:h val="0.842429652519229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11059.9</c:v>
                </c:pt>
                <c:pt idx="1">
                  <c:v>15813.5</c:v>
                </c:pt>
                <c:pt idx="2">
                  <c:v>7550.7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72451520"/>
        <c:axId val="175563664"/>
        <c:axId val="0"/>
      </c:bar3DChart>
      <c:catAx>
        <c:axId val="17245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563664"/>
        <c:crosses val="autoZero"/>
        <c:auto val="1"/>
        <c:lblAlgn val="ctr"/>
        <c:lblOffset val="100"/>
        <c:noMultiLvlLbl val="0"/>
      </c:catAx>
      <c:valAx>
        <c:axId val="17556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45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обеспечение наполняемости бюджета собственными доходами</a:t>
          </a:r>
          <a:endParaRPr lang="ru-RU" sz="1200" dirty="0">
            <a:latin typeface="Arial Black" pitchFamily="34" charset="0"/>
            <a:cs typeface="Times New Roman" pitchFamily="18" charset="0"/>
          </a:endParaRPr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эффективное управление расходами</a:t>
          </a:r>
          <a:endParaRPr lang="ru-RU" sz="1200" dirty="0">
            <a:latin typeface="Arial Black" pitchFamily="34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971F98B7-9F0E-4CBF-9E52-F758B7AF539C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стабильность налоговых и неналоговых условий</a:t>
          </a:r>
          <a:endParaRPr lang="ru-RU" sz="1200" dirty="0">
            <a:latin typeface="Arial Black" pitchFamily="34" charset="0"/>
          </a:endParaRPr>
        </a:p>
      </dgm:t>
    </dgm:pt>
    <dgm:pt modelId="{03C9B6BD-1F14-43AB-8931-58CC8047476B}" type="parTrans" cxnId="{5E1C4784-6B0A-470C-AA72-37735BD917F0}">
      <dgm:prSet/>
      <dgm:spPr/>
      <dgm:t>
        <a:bodyPr/>
        <a:lstStyle/>
        <a:p>
          <a:endParaRPr lang="ru-RU"/>
        </a:p>
      </dgm:t>
    </dgm:pt>
    <dgm:pt modelId="{39C6AF87-AFF4-4988-9CE4-58C3DFCADBFC}" type="sibTrans" cxnId="{5E1C4784-6B0A-470C-AA72-37735BD917F0}">
      <dgm:prSet/>
      <dgm:spPr/>
      <dgm:t>
        <a:bodyPr/>
        <a:lstStyle/>
        <a:p>
          <a:endParaRPr lang="ru-RU"/>
        </a:p>
      </dgm:t>
    </dgm:pt>
    <dgm:pt modelId="{10CEFBB7-6C13-42BB-A72E-9CE8C4450081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инвестирование </a:t>
          </a:r>
          <a:br>
            <a:rPr lang="ru-RU" sz="1200" dirty="0" smtClean="0">
              <a:latin typeface="Arial Black" pitchFamily="34" charset="0"/>
            </a:rPr>
          </a:br>
          <a:r>
            <a:rPr lang="ru-RU" sz="1200" dirty="0" smtClean="0">
              <a:latin typeface="Arial Black" pitchFamily="34" charset="0"/>
            </a:rPr>
            <a:t>в человеческий капитал</a:t>
          </a:r>
          <a:endParaRPr lang="ru-RU" sz="1200" dirty="0">
            <a:latin typeface="Arial Black" pitchFamily="34" charset="0"/>
          </a:endParaRPr>
        </a:p>
      </dgm:t>
    </dgm:pt>
    <dgm:pt modelId="{CE1ADD2A-B7FD-478F-A426-66139ECBA903}" type="parTrans" cxnId="{CED1569C-B30C-4D4A-9BEF-D0C89A079BAC}">
      <dgm:prSet/>
      <dgm:spPr/>
      <dgm:t>
        <a:bodyPr/>
        <a:lstStyle/>
        <a:p>
          <a:endParaRPr lang="ru-RU"/>
        </a:p>
      </dgm:t>
    </dgm:pt>
    <dgm:pt modelId="{23A35882-F850-44CF-BF7E-76DE9BF961FC}" type="sibTrans" cxnId="{CED1569C-B30C-4D4A-9BEF-D0C89A079BAC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200" dirty="0">
            <a:latin typeface="Arial Black" pitchFamily="34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FlipVert="1" custFlipHor="1" custScaleX="1269" custScaleY="10304" custLinFactY="-256120" custLinFactNeighborX="-29559" custLinFactNeighborY="-300000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5" custScaleX="85616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5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5" custScaleX="83731" custScaleY="825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5" custScaleX="91473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5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5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3B2BA9-1C97-483A-B23A-3ED1FDCF116F}" type="pres">
      <dgm:prSet presAssocID="{971F98B7-9F0E-4CBF-9E52-F758B7AF539C}" presName="compNode" presStyleCnt="0"/>
      <dgm:spPr/>
      <dgm:t>
        <a:bodyPr/>
        <a:lstStyle/>
        <a:p>
          <a:endParaRPr lang="ru-RU"/>
        </a:p>
      </dgm:t>
    </dgm:pt>
    <dgm:pt modelId="{A6261845-6FEC-4FCD-A320-DB13C9B75A59}" type="pres">
      <dgm:prSet presAssocID="{971F98B7-9F0E-4CBF-9E52-F758B7AF539C}" presName="bkgdShape" presStyleLbl="node1" presStyleIdx="2" presStyleCnt="5" custScaleX="122143"/>
      <dgm:spPr/>
      <dgm:t>
        <a:bodyPr/>
        <a:lstStyle/>
        <a:p>
          <a:endParaRPr lang="ru-RU"/>
        </a:p>
      </dgm:t>
    </dgm:pt>
    <dgm:pt modelId="{DD65257D-0571-4E29-A9BE-119458095260}" type="pres">
      <dgm:prSet presAssocID="{971F98B7-9F0E-4CBF-9E52-F758B7AF539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08111-633B-4C1F-8C5C-7AB01EEC5F6A}" type="pres">
      <dgm:prSet presAssocID="{971F98B7-9F0E-4CBF-9E52-F758B7AF539C}" presName="invisiNode" presStyleLbl="node1" presStyleIdx="2" presStyleCnt="5"/>
      <dgm:spPr/>
      <dgm:t>
        <a:bodyPr/>
        <a:lstStyle/>
        <a:p>
          <a:endParaRPr lang="ru-RU"/>
        </a:p>
      </dgm:t>
    </dgm:pt>
    <dgm:pt modelId="{59BCE99C-652C-4BAC-91C1-A60B797A8CEA}" type="pres">
      <dgm:prSet presAssocID="{971F98B7-9F0E-4CBF-9E52-F758B7AF539C}" presName="imagNode" presStyleLbl="fgImgPlace1" presStyleIdx="2" presStyleCnt="5" custScaleX="84468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196D70-DB24-4DDC-9CF1-7DC9DF8BCFAE}" type="pres">
      <dgm:prSet presAssocID="{39C6AF87-AFF4-4988-9CE4-58C3DFCADB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3842D31-BF1C-4BCF-9C67-BBB3314ABE68}" type="pres">
      <dgm:prSet presAssocID="{10CEFBB7-6C13-42BB-A72E-9CE8C4450081}" presName="compNode" presStyleCnt="0"/>
      <dgm:spPr/>
      <dgm:t>
        <a:bodyPr/>
        <a:lstStyle/>
        <a:p>
          <a:endParaRPr lang="ru-RU"/>
        </a:p>
      </dgm:t>
    </dgm:pt>
    <dgm:pt modelId="{05BE1EB1-E929-4EA6-B09B-AEAAF45A936A}" type="pres">
      <dgm:prSet presAssocID="{10CEFBB7-6C13-42BB-A72E-9CE8C4450081}" presName="bkgdShape" presStyleLbl="node1" presStyleIdx="3" presStyleCnt="5" custScaleX="89976"/>
      <dgm:spPr/>
      <dgm:t>
        <a:bodyPr/>
        <a:lstStyle/>
        <a:p>
          <a:endParaRPr lang="ru-RU"/>
        </a:p>
      </dgm:t>
    </dgm:pt>
    <dgm:pt modelId="{2124DCEB-EDBD-415D-8E06-ED092037E12A}" type="pres">
      <dgm:prSet presAssocID="{10CEFBB7-6C13-42BB-A72E-9CE8C445008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6886E-6BD9-42B7-9C7E-82FEC5D3C11D}" type="pres">
      <dgm:prSet presAssocID="{10CEFBB7-6C13-42BB-A72E-9CE8C4450081}" presName="invisiNode" presStyleLbl="node1" presStyleIdx="3" presStyleCnt="5"/>
      <dgm:spPr/>
      <dgm:t>
        <a:bodyPr/>
        <a:lstStyle/>
        <a:p>
          <a:endParaRPr lang="ru-RU"/>
        </a:p>
      </dgm:t>
    </dgm:pt>
    <dgm:pt modelId="{2A289877-5F19-4A19-A468-00B4EBF5943F}" type="pres">
      <dgm:prSet presAssocID="{10CEFBB7-6C13-42BB-A72E-9CE8C4450081}" presName="imagNode" presStyleLbl="fgImgPlace1" presStyleIdx="3" presStyleCnt="5" custScaleX="79868" custScaleY="8258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77DEABC-75F1-441E-8920-4A84FA5ED8C1}" type="pres">
      <dgm:prSet presAssocID="{23A35882-F850-44CF-BF7E-76DE9BF961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4" presStyleCnt="5" custScaleX="77049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4" presStyleCnt="5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4" presStyleCnt="5" custScaleX="85206" custScaleY="8258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8332E5F-80B5-4696-9341-FC12E92E475F}" type="presOf" srcId="{7D9F30EA-5AAD-4B4D-9B37-1898C8B1B1C4}" destId="{D7F1AC36-BB02-40D3-9EAC-6004F15E8D99}" srcOrd="0" destOrd="0" presId="urn:microsoft.com/office/officeart/2005/8/layout/hList7#1"/>
    <dgm:cxn modelId="{C928E7E6-0BF8-4F71-A9FC-BBD38D226D7F}" type="presOf" srcId="{10CEFBB7-6C13-42BB-A72E-9CE8C4450081}" destId="{05BE1EB1-E929-4EA6-B09B-AEAAF45A936A}" srcOrd="0" destOrd="0" presId="urn:microsoft.com/office/officeart/2005/8/layout/hList7#1"/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A94C93C9-3529-469B-AE7A-BC6F9394CE20}" type="presOf" srcId="{E1C31608-5158-4EC9-9C62-26BAAF099A48}" destId="{D893FC16-622A-4AA0-9276-3766E5F1AA15}" srcOrd="0" destOrd="0" presId="urn:microsoft.com/office/officeart/2005/8/layout/hList7#1"/>
    <dgm:cxn modelId="{712029C1-EF2D-479C-B456-69290C1C58F5}" type="presOf" srcId="{971F98B7-9F0E-4CBF-9E52-F758B7AF539C}" destId="{DD65257D-0571-4E29-A9BE-119458095260}" srcOrd="1" destOrd="0" presId="urn:microsoft.com/office/officeart/2005/8/layout/hList7#1"/>
    <dgm:cxn modelId="{CED1569C-B30C-4D4A-9BEF-D0C89A079BAC}" srcId="{7D9F30EA-5AAD-4B4D-9B37-1898C8B1B1C4}" destId="{10CEFBB7-6C13-42BB-A72E-9CE8C4450081}" srcOrd="3" destOrd="0" parTransId="{CE1ADD2A-B7FD-478F-A426-66139ECBA903}" sibTransId="{23A35882-F850-44CF-BF7E-76DE9BF961FC}"/>
    <dgm:cxn modelId="{2B93680C-0B95-4792-A433-47E8D5550E4D}" type="presOf" srcId="{F0351681-504B-468A-A43A-35239C443A97}" destId="{01B5A3FF-8112-48C6-9524-2594DAB99429}" srcOrd="0" destOrd="0" presId="urn:microsoft.com/office/officeart/2005/8/layout/hList7#1"/>
    <dgm:cxn modelId="{D49A4A8E-E13A-48B9-A452-439EA4800B82}" srcId="{7D9F30EA-5AAD-4B4D-9B37-1898C8B1B1C4}" destId="{BE907F90-9D92-45A1-94F8-1DCBD5B9715F}" srcOrd="4" destOrd="0" parTransId="{03FA8934-805C-4CA4-B0FE-FC842D45AFE0}" sibTransId="{1C6C0DF2-B0CB-4D92-954A-55B02AC860DD}"/>
    <dgm:cxn modelId="{78C85F28-1B1D-4359-A154-ED450679EC47}" type="presOf" srcId="{BE907F90-9D92-45A1-94F8-1DCBD5B9715F}" destId="{272D07C4-E4A0-4649-AFF9-320ECA914488}" srcOrd="1" destOrd="0" presId="urn:microsoft.com/office/officeart/2005/8/layout/hList7#1"/>
    <dgm:cxn modelId="{BECFD384-8F7B-4534-81E9-340819B50C3E}" type="presOf" srcId="{23A35882-F850-44CF-BF7E-76DE9BF961FC}" destId="{477DEABC-75F1-441E-8920-4A84FA5ED8C1}" srcOrd="0" destOrd="0" presId="urn:microsoft.com/office/officeart/2005/8/layout/hList7#1"/>
    <dgm:cxn modelId="{0C50F168-71C7-4F70-A20E-91E981BE1C77}" type="presOf" srcId="{971F98B7-9F0E-4CBF-9E52-F758B7AF539C}" destId="{A6261845-6FEC-4FCD-A320-DB13C9B75A59}" srcOrd="0" destOrd="0" presId="urn:microsoft.com/office/officeart/2005/8/layout/hList7#1"/>
    <dgm:cxn modelId="{14B31CC8-2AFF-473F-8960-1A661774B261}" type="presOf" srcId="{914D76AC-028B-4257-BED1-2C2263772DDA}" destId="{E32018F6-38F3-4F68-9FD0-50FD7BED2859}" srcOrd="0" destOrd="0" presId="urn:microsoft.com/office/officeart/2005/8/layout/hList7#1"/>
    <dgm:cxn modelId="{19B7C5E6-1D5C-4846-A0E0-B01977A3C3D3}" type="presOf" srcId="{BE907F90-9D92-45A1-94F8-1DCBD5B9715F}" destId="{14E9E240-14D8-48CE-A8EF-4C26DD964D0B}" srcOrd="0" destOrd="0" presId="urn:microsoft.com/office/officeart/2005/8/layout/hList7#1"/>
    <dgm:cxn modelId="{C53F01F9-0D35-4B3C-9C22-0C01B3BF8D2B}" type="presOf" srcId="{39C6AF87-AFF4-4988-9CE4-58C3DFCADBFC}" destId="{01196D70-DB24-4DDC-9CF1-7DC9DF8BCFAE}" srcOrd="0" destOrd="0" presId="urn:microsoft.com/office/officeart/2005/8/layout/hList7#1"/>
    <dgm:cxn modelId="{8EF4490E-E82E-4D9A-BAD1-1DE69CDD11E1}" type="presOf" srcId="{BFE45829-723F-4E4D-9831-F195998B70F6}" destId="{D73F7537-DE83-45D9-AFD1-908328D4D97E}" srcOrd="0" destOrd="0" presId="urn:microsoft.com/office/officeart/2005/8/layout/hList7#1"/>
    <dgm:cxn modelId="{E84559F1-6B22-4E91-BE1D-DF98088BDC6D}" type="presOf" srcId="{BFE45829-723F-4E4D-9831-F195998B70F6}" destId="{A490A214-21F9-4C52-8E3B-F3A359B01D89}" srcOrd="1" destOrd="0" presId="urn:microsoft.com/office/officeart/2005/8/layout/hList7#1"/>
    <dgm:cxn modelId="{5E1C4784-6B0A-470C-AA72-37735BD917F0}" srcId="{7D9F30EA-5AAD-4B4D-9B37-1898C8B1B1C4}" destId="{971F98B7-9F0E-4CBF-9E52-F758B7AF539C}" srcOrd="2" destOrd="0" parTransId="{03C9B6BD-1F14-43AB-8931-58CC8047476B}" sibTransId="{39C6AF87-AFF4-4988-9CE4-58C3DFCADBFC}"/>
    <dgm:cxn modelId="{D9466C57-F81B-43AB-9B20-38F0F849E8C0}" type="presOf" srcId="{F0351681-504B-468A-A43A-35239C443A97}" destId="{BD834AB3-FAFF-4D74-B8D8-881F0EC6B9AD}" srcOrd="1" destOrd="0" presId="urn:microsoft.com/office/officeart/2005/8/layout/hList7#1"/>
    <dgm:cxn modelId="{2EDF6D89-4AFF-415B-9A05-F260E1C575A7}" type="presOf" srcId="{10CEFBB7-6C13-42BB-A72E-9CE8C4450081}" destId="{2124DCEB-EDBD-415D-8E06-ED092037E12A}" srcOrd="1" destOrd="0" presId="urn:microsoft.com/office/officeart/2005/8/layout/hList7#1"/>
    <dgm:cxn modelId="{7490DAFB-93DA-44B9-BBD3-38D6D16B7F6F}" type="presParOf" srcId="{D7F1AC36-BB02-40D3-9EAC-6004F15E8D99}" destId="{9132C0C5-E5AF-4E5E-918C-A1BB430E7228}" srcOrd="0" destOrd="0" presId="urn:microsoft.com/office/officeart/2005/8/layout/hList7#1"/>
    <dgm:cxn modelId="{2330DF9C-2316-46B6-ABAF-5577EA7E8F36}" type="presParOf" srcId="{D7F1AC36-BB02-40D3-9EAC-6004F15E8D99}" destId="{AC9FC888-4E7D-41D5-BF8D-099DDFB49032}" srcOrd="1" destOrd="0" presId="urn:microsoft.com/office/officeart/2005/8/layout/hList7#1"/>
    <dgm:cxn modelId="{71FD7EB5-4DC3-4F6E-BEB5-96D1EE19D038}" type="presParOf" srcId="{AC9FC888-4E7D-41D5-BF8D-099DDFB49032}" destId="{3B03A404-6FA8-44DF-BD0D-938BEE92A850}" srcOrd="0" destOrd="0" presId="urn:microsoft.com/office/officeart/2005/8/layout/hList7#1"/>
    <dgm:cxn modelId="{31DAF820-B20E-4F63-9612-DF869FEFC19C}" type="presParOf" srcId="{3B03A404-6FA8-44DF-BD0D-938BEE92A850}" destId="{D73F7537-DE83-45D9-AFD1-908328D4D97E}" srcOrd="0" destOrd="0" presId="urn:microsoft.com/office/officeart/2005/8/layout/hList7#1"/>
    <dgm:cxn modelId="{AFAF7F09-D32B-47A1-AE58-66C7ADF6A42F}" type="presParOf" srcId="{3B03A404-6FA8-44DF-BD0D-938BEE92A850}" destId="{A490A214-21F9-4C52-8E3B-F3A359B01D89}" srcOrd="1" destOrd="0" presId="urn:microsoft.com/office/officeart/2005/8/layout/hList7#1"/>
    <dgm:cxn modelId="{30A85EA7-204F-49A9-AC45-4A7AFCB53E1E}" type="presParOf" srcId="{3B03A404-6FA8-44DF-BD0D-938BEE92A850}" destId="{8FADFE9E-A8A8-41F1-B358-A7A11B6B47E1}" srcOrd="2" destOrd="0" presId="urn:microsoft.com/office/officeart/2005/8/layout/hList7#1"/>
    <dgm:cxn modelId="{F8E9B565-19DF-4B89-A80A-588534B4427C}" type="presParOf" srcId="{3B03A404-6FA8-44DF-BD0D-938BEE92A850}" destId="{79E796B1-3ABE-4958-A470-95B84B3BA8FB}" srcOrd="3" destOrd="0" presId="urn:microsoft.com/office/officeart/2005/8/layout/hList7#1"/>
    <dgm:cxn modelId="{1BC20F05-2744-403F-9DCA-3FE1D0E72E53}" type="presParOf" srcId="{AC9FC888-4E7D-41D5-BF8D-099DDFB49032}" destId="{E32018F6-38F3-4F68-9FD0-50FD7BED2859}" srcOrd="1" destOrd="0" presId="urn:microsoft.com/office/officeart/2005/8/layout/hList7#1"/>
    <dgm:cxn modelId="{70CC908D-DC1E-4F9E-8712-FD7FF1D1E269}" type="presParOf" srcId="{AC9FC888-4E7D-41D5-BF8D-099DDFB49032}" destId="{A7D5A4F7-F72A-48AE-87CD-6C7027652D6C}" srcOrd="2" destOrd="0" presId="urn:microsoft.com/office/officeart/2005/8/layout/hList7#1"/>
    <dgm:cxn modelId="{858FBB4B-E182-4D76-A2B0-B3D60B6E80A4}" type="presParOf" srcId="{A7D5A4F7-F72A-48AE-87CD-6C7027652D6C}" destId="{01B5A3FF-8112-48C6-9524-2594DAB99429}" srcOrd="0" destOrd="0" presId="urn:microsoft.com/office/officeart/2005/8/layout/hList7#1"/>
    <dgm:cxn modelId="{392A8DC1-F54D-4EA6-BA42-C60466EDEEA2}" type="presParOf" srcId="{A7D5A4F7-F72A-48AE-87CD-6C7027652D6C}" destId="{BD834AB3-FAFF-4D74-B8D8-881F0EC6B9AD}" srcOrd="1" destOrd="0" presId="urn:microsoft.com/office/officeart/2005/8/layout/hList7#1"/>
    <dgm:cxn modelId="{8579870A-5A3D-4B5C-8578-274AB1763814}" type="presParOf" srcId="{A7D5A4F7-F72A-48AE-87CD-6C7027652D6C}" destId="{C8F3C681-2C9B-4653-BE31-D8B25A2AB7FA}" srcOrd="2" destOrd="0" presId="urn:microsoft.com/office/officeart/2005/8/layout/hList7#1"/>
    <dgm:cxn modelId="{62E27507-9E50-4F10-B235-00C5DA87D08A}" type="presParOf" srcId="{A7D5A4F7-F72A-48AE-87CD-6C7027652D6C}" destId="{E6379D24-0F7F-4C89-AA74-40B94EA75227}" srcOrd="3" destOrd="0" presId="urn:microsoft.com/office/officeart/2005/8/layout/hList7#1"/>
    <dgm:cxn modelId="{6CB72C0D-C1ED-4FAB-9682-125F467E8438}" type="presParOf" srcId="{AC9FC888-4E7D-41D5-BF8D-099DDFB49032}" destId="{D893FC16-622A-4AA0-9276-3766E5F1AA15}" srcOrd="3" destOrd="0" presId="urn:microsoft.com/office/officeart/2005/8/layout/hList7#1"/>
    <dgm:cxn modelId="{DA8A3AA9-D4C1-42B1-9DD3-228A430DBB5C}" type="presParOf" srcId="{AC9FC888-4E7D-41D5-BF8D-099DDFB49032}" destId="{E23B2BA9-1C97-483A-B23A-3ED1FDCF116F}" srcOrd="4" destOrd="0" presId="urn:microsoft.com/office/officeart/2005/8/layout/hList7#1"/>
    <dgm:cxn modelId="{5143CA4A-0AB1-449E-96F4-78C7B15A69A1}" type="presParOf" srcId="{E23B2BA9-1C97-483A-B23A-3ED1FDCF116F}" destId="{A6261845-6FEC-4FCD-A320-DB13C9B75A59}" srcOrd="0" destOrd="0" presId="urn:microsoft.com/office/officeart/2005/8/layout/hList7#1"/>
    <dgm:cxn modelId="{FDAF407B-E92A-49B1-8276-CCFF4970BD4E}" type="presParOf" srcId="{E23B2BA9-1C97-483A-B23A-3ED1FDCF116F}" destId="{DD65257D-0571-4E29-A9BE-119458095260}" srcOrd="1" destOrd="0" presId="urn:microsoft.com/office/officeart/2005/8/layout/hList7#1"/>
    <dgm:cxn modelId="{224A3C23-5425-481E-9DA4-1E059C0E10F3}" type="presParOf" srcId="{E23B2BA9-1C97-483A-B23A-3ED1FDCF116F}" destId="{6F608111-633B-4C1F-8C5C-7AB01EEC5F6A}" srcOrd="2" destOrd="0" presId="urn:microsoft.com/office/officeart/2005/8/layout/hList7#1"/>
    <dgm:cxn modelId="{5E07B4F1-D2EB-4638-A78F-D6D97B842EC4}" type="presParOf" srcId="{E23B2BA9-1C97-483A-B23A-3ED1FDCF116F}" destId="{59BCE99C-652C-4BAC-91C1-A60B797A8CEA}" srcOrd="3" destOrd="0" presId="urn:microsoft.com/office/officeart/2005/8/layout/hList7#1"/>
    <dgm:cxn modelId="{6CE61ED5-9E63-4976-A680-CEF74EAA551E}" type="presParOf" srcId="{AC9FC888-4E7D-41D5-BF8D-099DDFB49032}" destId="{01196D70-DB24-4DDC-9CF1-7DC9DF8BCFAE}" srcOrd="5" destOrd="0" presId="urn:microsoft.com/office/officeart/2005/8/layout/hList7#1"/>
    <dgm:cxn modelId="{99AD1DF2-EFEF-4DCE-9CAB-F61329EC0130}" type="presParOf" srcId="{AC9FC888-4E7D-41D5-BF8D-099DDFB49032}" destId="{F3842D31-BF1C-4BCF-9C67-BBB3314ABE68}" srcOrd="6" destOrd="0" presId="urn:microsoft.com/office/officeart/2005/8/layout/hList7#1"/>
    <dgm:cxn modelId="{D89D6C55-EC74-4B35-85CD-A8FE31901BEE}" type="presParOf" srcId="{F3842D31-BF1C-4BCF-9C67-BBB3314ABE68}" destId="{05BE1EB1-E929-4EA6-B09B-AEAAF45A936A}" srcOrd="0" destOrd="0" presId="urn:microsoft.com/office/officeart/2005/8/layout/hList7#1"/>
    <dgm:cxn modelId="{2708AA14-A1E9-4DC2-AEE3-DCDB0CEFEB29}" type="presParOf" srcId="{F3842D31-BF1C-4BCF-9C67-BBB3314ABE68}" destId="{2124DCEB-EDBD-415D-8E06-ED092037E12A}" srcOrd="1" destOrd="0" presId="urn:microsoft.com/office/officeart/2005/8/layout/hList7#1"/>
    <dgm:cxn modelId="{B40A9C95-6690-4D51-BD7B-0C2AFD0CBE79}" type="presParOf" srcId="{F3842D31-BF1C-4BCF-9C67-BBB3314ABE68}" destId="{76C6886E-6BD9-42B7-9C7E-82FEC5D3C11D}" srcOrd="2" destOrd="0" presId="urn:microsoft.com/office/officeart/2005/8/layout/hList7#1"/>
    <dgm:cxn modelId="{DA915442-A529-44EC-9F83-E4A16A5332C4}" type="presParOf" srcId="{F3842D31-BF1C-4BCF-9C67-BBB3314ABE68}" destId="{2A289877-5F19-4A19-A468-00B4EBF5943F}" srcOrd="3" destOrd="0" presId="urn:microsoft.com/office/officeart/2005/8/layout/hList7#1"/>
    <dgm:cxn modelId="{E7163779-7A41-4DD7-B20D-2FDB3E9C5A01}" type="presParOf" srcId="{AC9FC888-4E7D-41D5-BF8D-099DDFB49032}" destId="{477DEABC-75F1-441E-8920-4A84FA5ED8C1}" srcOrd="7" destOrd="0" presId="urn:microsoft.com/office/officeart/2005/8/layout/hList7#1"/>
    <dgm:cxn modelId="{4FFA89E1-7237-416D-99FA-84A88573E60C}" type="presParOf" srcId="{AC9FC888-4E7D-41D5-BF8D-099DDFB49032}" destId="{A10443EA-0A22-4998-85A4-5FC07C4410A8}" srcOrd="8" destOrd="0" presId="urn:microsoft.com/office/officeart/2005/8/layout/hList7#1"/>
    <dgm:cxn modelId="{0066BFF3-F093-40DD-9CB0-2E1F88BC4BDD}" type="presParOf" srcId="{A10443EA-0A22-4998-85A4-5FC07C4410A8}" destId="{14E9E240-14D8-48CE-A8EF-4C26DD964D0B}" srcOrd="0" destOrd="0" presId="urn:microsoft.com/office/officeart/2005/8/layout/hList7#1"/>
    <dgm:cxn modelId="{6E4CF5A1-8641-44A1-94D8-F9F6B879B457}" type="presParOf" srcId="{A10443EA-0A22-4998-85A4-5FC07C4410A8}" destId="{272D07C4-E4A0-4649-AFF9-320ECA914488}" srcOrd="1" destOrd="0" presId="urn:microsoft.com/office/officeart/2005/8/layout/hList7#1"/>
    <dgm:cxn modelId="{AC3398A2-F33E-476D-9A5A-C12609378213}" type="presParOf" srcId="{A10443EA-0A22-4998-85A4-5FC07C4410A8}" destId="{C7AF8028-0A1F-4B6B-BA86-08AA83130861}" srcOrd="2" destOrd="0" presId="urn:microsoft.com/office/officeart/2005/8/layout/hList7#1"/>
    <dgm:cxn modelId="{EC5A2E26-9E5D-4A7D-9038-AC749664F705}" type="presParOf" srcId="{A10443EA-0A22-4998-85A4-5FC07C4410A8}" destId="{801EDB75-7215-4290-9F39-D09130BB991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0239BA-D30D-42D9-95F7-1477AF7261C5}" type="doc">
      <dgm:prSet loTypeId="urn:microsoft.com/office/officeart/2005/8/layout/chevron2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782FD21-6C09-4BC0-934D-3C01247185B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3BA93B2A-7107-49CF-9B3E-47E8BF97AD80}" type="parTrans" cxnId="{CED3C681-D41E-4775-9E8C-0CC72EBE352F}">
      <dgm:prSet/>
      <dgm:spPr/>
      <dgm:t>
        <a:bodyPr/>
        <a:lstStyle/>
        <a:p>
          <a:endParaRPr lang="ru-RU"/>
        </a:p>
      </dgm:t>
    </dgm:pt>
    <dgm:pt modelId="{101D608E-9EBC-40B6-91D9-6FFF31D19B2F}" type="sibTrans" cxnId="{CED3C681-D41E-4775-9E8C-0CC72EBE352F}">
      <dgm:prSet/>
      <dgm:spPr/>
      <dgm:t>
        <a:bodyPr/>
        <a:lstStyle/>
        <a:p>
          <a:endParaRPr lang="ru-RU"/>
        </a:p>
      </dgm:t>
    </dgm:pt>
    <dgm:pt modelId="{68AA1952-3345-4003-BFDC-A0E4F30C465C}">
      <dgm:prSet phldrT="[Текст]" custT="1"/>
      <dgm:spPr/>
      <dgm:t>
        <a:bodyPr/>
        <a:lstStyle/>
        <a:p>
          <a:endParaRPr lang="ru-RU" sz="1400" b="1" i="1" dirty="0" smtClean="0">
            <a:latin typeface="Times New Roman" pitchFamily="18" charset="0"/>
            <a:cs typeface="Times New Roman" pitchFamily="18" charset="0"/>
          </a:endParaRPr>
        </a:p>
      </dgm:t>
    </dgm:pt>
    <dgm:pt modelId="{CD8EE939-5E82-4C1E-A503-C5646DF47732}" type="parTrans" cxnId="{3BEBB157-6F04-4726-92E8-65661F4D5571}">
      <dgm:prSet/>
      <dgm:spPr/>
      <dgm:t>
        <a:bodyPr/>
        <a:lstStyle/>
        <a:p>
          <a:endParaRPr lang="ru-RU"/>
        </a:p>
      </dgm:t>
    </dgm:pt>
    <dgm:pt modelId="{84C1FEF0-48B0-42FF-8385-CA2FDF866512}" type="sibTrans" cxnId="{3BEBB157-6F04-4726-92E8-65661F4D5571}">
      <dgm:prSet/>
      <dgm:spPr/>
      <dgm:t>
        <a:bodyPr/>
        <a:lstStyle/>
        <a:p>
          <a:endParaRPr lang="ru-RU"/>
        </a:p>
      </dgm:t>
    </dgm:pt>
    <dgm:pt modelId="{ACF5097F-CC5B-4366-ABE7-38687129F656}">
      <dgm:prSet phldrT="[Текст]" custT="1"/>
      <dgm:spPr/>
      <dgm:t>
        <a:bodyPr/>
        <a:lstStyle/>
        <a:p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616B00B-F7C0-4234-86E7-8EDE1A3DF7B4}" type="parTrans" cxnId="{DAC3DEE0-9F83-4CC8-B18E-6F48B1BB4651}">
      <dgm:prSet/>
      <dgm:spPr/>
      <dgm:t>
        <a:bodyPr/>
        <a:lstStyle/>
        <a:p>
          <a:endParaRPr lang="ru-RU"/>
        </a:p>
      </dgm:t>
    </dgm:pt>
    <dgm:pt modelId="{68A32AD1-FA7D-46F8-A155-4CDC1D3CEAC9}" type="sibTrans" cxnId="{DAC3DEE0-9F83-4CC8-B18E-6F48B1BB4651}">
      <dgm:prSet/>
      <dgm:spPr/>
      <dgm:t>
        <a:bodyPr/>
        <a:lstStyle/>
        <a:p>
          <a:endParaRPr lang="ru-RU"/>
        </a:p>
      </dgm:t>
    </dgm:pt>
    <dgm:pt modelId="{333612F3-69F1-4CC0-ACEA-154FBD023C22}">
      <dgm:prSet custT="1"/>
      <dgm:spPr>
        <a:solidFill>
          <a:srgbClr val="90C5D8">
            <a:alpha val="89804"/>
          </a:srgbClr>
        </a:solidFill>
      </dgm:spPr>
      <dgm:t>
        <a:bodyPr/>
        <a:lstStyle/>
        <a:p>
          <a:r>
            <a:rPr lang="ru-RU" sz="14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Утвержден План мероприятий по росту доходного потенциала Киевского сельского поселения, оптимизации расходов бюджета Киевского сельского поселения Ремонтненского района и сокращению муниципального долга Киевского сельского поселения до 2024 года </a:t>
          </a:r>
          <a:endParaRPr lang="ru-RU" sz="1400" b="1" i="1" dirty="0"/>
        </a:p>
      </dgm:t>
    </dgm:pt>
    <dgm:pt modelId="{7C648A16-2C70-40A2-9902-C7019F970936}" type="parTrans" cxnId="{F0FA317E-D0B6-4C80-A3EC-A14865C76CD9}">
      <dgm:prSet/>
      <dgm:spPr/>
      <dgm:t>
        <a:bodyPr/>
        <a:lstStyle/>
        <a:p>
          <a:endParaRPr lang="ru-RU"/>
        </a:p>
      </dgm:t>
    </dgm:pt>
    <dgm:pt modelId="{251F4F98-B6F1-4839-A86B-13A0221B67AC}" type="sibTrans" cxnId="{F0FA317E-D0B6-4C80-A3EC-A14865C76CD9}">
      <dgm:prSet/>
      <dgm:spPr/>
      <dgm:t>
        <a:bodyPr/>
        <a:lstStyle/>
        <a:p>
          <a:endParaRPr lang="ru-RU"/>
        </a:p>
      </dgm:t>
    </dgm:pt>
    <dgm:pt modelId="{378CD20F-4C33-45C8-AA4B-0CE44C4D04C2}">
      <dgm:prSet custT="1"/>
      <dgm:spPr>
        <a:solidFill>
          <a:srgbClr val="CCFF33">
            <a:alpha val="89804"/>
          </a:srgbClr>
        </a:solidFill>
      </dgm:spPr>
      <dgm:t>
        <a:bodyPr/>
        <a:lstStyle/>
        <a:p>
          <a:endParaRPr lang="ru-RU" sz="1200" dirty="0"/>
        </a:p>
      </dgm:t>
    </dgm:pt>
    <dgm:pt modelId="{F1049D1A-A6A2-4942-934D-DDE2B8CFE2C7}" type="parTrans" cxnId="{9F85EE27-E071-4052-8917-C465BFE326C9}">
      <dgm:prSet/>
      <dgm:spPr/>
      <dgm:t>
        <a:bodyPr/>
        <a:lstStyle/>
        <a:p>
          <a:endParaRPr lang="ru-RU"/>
        </a:p>
      </dgm:t>
    </dgm:pt>
    <dgm:pt modelId="{DC1A242C-C1AD-4B52-92F9-17803FE1BE9A}" type="sibTrans" cxnId="{9F85EE27-E071-4052-8917-C465BFE326C9}">
      <dgm:prSet/>
      <dgm:spPr/>
      <dgm:t>
        <a:bodyPr/>
        <a:lstStyle/>
        <a:p>
          <a:endParaRPr lang="ru-RU"/>
        </a:p>
      </dgm:t>
    </dgm:pt>
    <dgm:pt modelId="{B24A4114-075E-404F-8B16-9D176DA92767}">
      <dgm:prSet custT="1"/>
      <dgm:spPr>
        <a:solidFill>
          <a:srgbClr val="99FF66">
            <a:alpha val="89804"/>
          </a:srgbClr>
        </a:solidFill>
      </dgm:spPr>
      <dgm:t>
        <a:bodyPr/>
        <a:lstStyle/>
        <a:p>
          <a:r>
            <a:rPr lang="ru-RU" sz="1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Утвержден Порядок и сроки составления проекта бюджета Киевского сельского поселения Ремонтненского района на 2020 год и на плановый период 2021 и 2022 годов</a:t>
          </a:r>
          <a:endParaRPr lang="ru-RU" sz="1400" b="1" i="1" dirty="0"/>
        </a:p>
      </dgm:t>
    </dgm:pt>
    <dgm:pt modelId="{3F31DA21-2726-404D-AE3E-3E3365DB5EE6}" type="parTrans" cxnId="{26122576-91C7-4B66-BA4F-AB7E4BC61A3D}">
      <dgm:prSet/>
      <dgm:spPr/>
      <dgm:t>
        <a:bodyPr/>
        <a:lstStyle/>
        <a:p>
          <a:endParaRPr lang="ru-RU"/>
        </a:p>
      </dgm:t>
    </dgm:pt>
    <dgm:pt modelId="{270C50DE-424C-441D-A24D-6E7D981051B3}" type="sibTrans" cxnId="{26122576-91C7-4B66-BA4F-AB7E4BC61A3D}">
      <dgm:prSet/>
      <dgm:spPr/>
      <dgm:t>
        <a:bodyPr/>
        <a:lstStyle/>
        <a:p>
          <a:endParaRPr lang="ru-RU"/>
        </a:p>
      </dgm:t>
    </dgm:pt>
    <dgm:pt modelId="{98AF1E7E-129E-4821-825A-96098501AECF}">
      <dgm:prSet custT="1"/>
      <dgm:spPr/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 Порядок взаимодействия участников процесса формирования реестров расходных обязательств Киевского сельского поселения Ремонтненского района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D26F5-A51E-41B7-BB10-CD772F14F970}" type="parTrans" cxnId="{E56E6363-313D-48DE-A83D-E1F56A614B10}">
      <dgm:prSet/>
      <dgm:spPr/>
      <dgm:t>
        <a:bodyPr/>
        <a:lstStyle/>
        <a:p>
          <a:endParaRPr lang="ru-RU"/>
        </a:p>
      </dgm:t>
    </dgm:pt>
    <dgm:pt modelId="{8DBA41D7-3D67-4037-B77F-4D00A3044404}" type="sibTrans" cxnId="{E56E6363-313D-48DE-A83D-E1F56A614B10}">
      <dgm:prSet/>
      <dgm:spPr/>
      <dgm:t>
        <a:bodyPr/>
        <a:lstStyle/>
        <a:p>
          <a:endParaRPr lang="ru-RU"/>
        </a:p>
      </dgm:t>
    </dgm:pt>
    <dgm:pt modelId="{49B5E64A-7772-47C4-B098-902C034B9E1A}">
      <dgm:prSet custT="1"/>
      <dgm:spPr/>
      <dgm:t>
        <a:bodyPr/>
        <a:lstStyle/>
        <a:p>
          <a:endParaRPr lang="ru-RU" sz="1200" dirty="0"/>
        </a:p>
      </dgm:t>
    </dgm:pt>
    <dgm:pt modelId="{DEE9168F-C999-4FDC-BB60-24A27CB2FA02}" type="parTrans" cxnId="{2908751C-9587-411E-8C7A-037F71339381}">
      <dgm:prSet/>
      <dgm:spPr/>
      <dgm:t>
        <a:bodyPr/>
        <a:lstStyle/>
        <a:p>
          <a:endParaRPr lang="ru-RU"/>
        </a:p>
      </dgm:t>
    </dgm:pt>
    <dgm:pt modelId="{53D2C4B9-F924-4D1B-8032-FECD4449D320}" type="sibTrans" cxnId="{2908751C-9587-411E-8C7A-037F71339381}">
      <dgm:prSet/>
      <dgm:spPr/>
      <dgm:t>
        <a:bodyPr/>
        <a:lstStyle/>
        <a:p>
          <a:endParaRPr lang="ru-RU"/>
        </a:p>
      </dgm:t>
    </dgm:pt>
    <dgm:pt modelId="{6CDFB346-5AE3-475E-BC66-186028DEC05D}" type="pres">
      <dgm:prSet presAssocID="{B90239BA-D30D-42D9-95F7-1477AF7261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A2A39D-2EAF-4B4F-92AC-7B916275B1B5}" type="pres">
      <dgm:prSet presAssocID="{ACF5097F-CC5B-4366-ABE7-38687129F656}" presName="composite" presStyleCnt="0"/>
      <dgm:spPr/>
      <dgm:t>
        <a:bodyPr/>
        <a:lstStyle/>
        <a:p>
          <a:endParaRPr lang="ru-RU"/>
        </a:p>
      </dgm:t>
    </dgm:pt>
    <dgm:pt modelId="{09D480C1-C8E8-4CE7-8873-41C175F67275}" type="pres">
      <dgm:prSet presAssocID="{ACF5097F-CC5B-4366-ABE7-38687129F656}" presName="parentText" presStyleLbl="alignNode1" presStyleIdx="0" presStyleCnt="3" custScaleY="97498" custLinFactNeighborX="7802" custLinFactNeighborY="-97550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CA80EEC5-8180-463D-AB43-E20FC1CCE0B0}" type="pres">
      <dgm:prSet presAssocID="{ACF5097F-CC5B-4366-ABE7-38687129F656}" presName="descendantText" presStyleLbl="alignAcc1" presStyleIdx="0" presStyleCnt="3" custScaleX="99134" custScaleY="188672" custLinFactY="-9014" custLinFactNeighborX="49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E8F24-526C-4B06-8BA3-1A3B3552AAA3}" type="pres">
      <dgm:prSet presAssocID="{68A32AD1-FA7D-46F8-A155-4CDC1D3CEAC9}" presName="sp" presStyleCnt="0"/>
      <dgm:spPr/>
      <dgm:t>
        <a:bodyPr/>
        <a:lstStyle/>
        <a:p>
          <a:endParaRPr lang="ru-RU"/>
        </a:p>
      </dgm:t>
    </dgm:pt>
    <dgm:pt modelId="{C452401A-080E-446F-8B74-994BE4F30FB4}" type="pres">
      <dgm:prSet presAssocID="{B782FD21-6C09-4BC0-934D-3C01247185B7}" presName="composite" presStyleCnt="0"/>
      <dgm:spPr/>
      <dgm:t>
        <a:bodyPr/>
        <a:lstStyle/>
        <a:p>
          <a:endParaRPr lang="ru-RU"/>
        </a:p>
      </dgm:t>
    </dgm:pt>
    <dgm:pt modelId="{9B6A0A72-3C0F-4B82-A7E6-2BA4A15A1DC4}" type="pres">
      <dgm:prSet presAssocID="{B782FD21-6C09-4BC0-934D-3C01247185B7}" presName="parentText" presStyleLbl="alignNode1" presStyleIdx="1" presStyleCnt="3" custLinFactNeighborX="7219" custLinFactNeighborY="-25523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9A9BA3CA-42DC-4E24-BA14-1B2C342C1B46}" type="pres">
      <dgm:prSet presAssocID="{B782FD21-6C09-4BC0-934D-3C01247185B7}" presName="descendantText" presStyleLbl="alignAcc1" presStyleIdx="1" presStyleCnt="3" custScaleX="98954" custScaleY="178648" custLinFactNeighborX="262" custLinFactNeighborY="8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97879-AB49-4509-8632-7CB05A7604A3}" type="pres">
      <dgm:prSet presAssocID="{101D608E-9EBC-40B6-91D9-6FFF31D19B2F}" presName="sp" presStyleCnt="0"/>
      <dgm:spPr/>
      <dgm:t>
        <a:bodyPr/>
        <a:lstStyle/>
        <a:p>
          <a:endParaRPr lang="ru-RU"/>
        </a:p>
      </dgm:t>
    </dgm:pt>
    <dgm:pt modelId="{24828325-9710-4C43-A4EA-D8E2D475B012}" type="pres">
      <dgm:prSet presAssocID="{68AA1952-3345-4003-BFDC-A0E4F30C465C}" presName="composite" presStyleCnt="0"/>
      <dgm:spPr/>
      <dgm:t>
        <a:bodyPr/>
        <a:lstStyle/>
        <a:p>
          <a:endParaRPr lang="ru-RU"/>
        </a:p>
      </dgm:t>
    </dgm:pt>
    <dgm:pt modelId="{B59BF440-36E6-48B3-BC75-E6445956244C}" type="pres">
      <dgm:prSet presAssocID="{68AA1952-3345-4003-BFDC-A0E4F30C465C}" presName="parentText" presStyleLbl="alignNode1" presStyleIdx="2" presStyleCnt="3" custScaleY="120495" custLinFactNeighborX="7881" custLinFactNeighborY="-9592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6F6C7F8D-CA85-4C86-A8B9-DE0E49DC8118}" type="pres">
      <dgm:prSet presAssocID="{68AA1952-3345-4003-BFDC-A0E4F30C465C}" presName="descendantText" presStyleLbl="alignAcc1" presStyleIdx="2" presStyleCnt="3" custScaleX="98528" custScaleY="143843" custLinFactNeighborX="355" custLinFactNeighborY="-3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D3C681-D41E-4775-9E8C-0CC72EBE352F}" srcId="{B90239BA-D30D-42D9-95F7-1477AF7261C5}" destId="{B782FD21-6C09-4BC0-934D-3C01247185B7}" srcOrd="1" destOrd="0" parTransId="{3BA93B2A-7107-49CF-9B3E-47E8BF97AD80}" sibTransId="{101D608E-9EBC-40B6-91D9-6FFF31D19B2F}"/>
    <dgm:cxn modelId="{46E64783-2E3C-4370-B119-FE9F0EA781F9}" type="presOf" srcId="{378CD20F-4C33-45C8-AA4B-0CE44C4D04C2}" destId="{6F6C7F8D-CA85-4C86-A8B9-DE0E49DC8118}" srcOrd="0" destOrd="0" presId="urn:microsoft.com/office/officeart/2005/8/layout/chevron2"/>
    <dgm:cxn modelId="{8FA14BE3-DBFE-433D-97D6-DC7A12617151}" type="presOf" srcId="{B90239BA-D30D-42D9-95F7-1477AF7261C5}" destId="{6CDFB346-5AE3-475E-BC66-186028DEC05D}" srcOrd="0" destOrd="0" presId="urn:microsoft.com/office/officeart/2005/8/layout/chevron2"/>
    <dgm:cxn modelId="{E867BEC8-6F0D-4F64-9082-D6593ABF3B00}" type="presOf" srcId="{49B5E64A-7772-47C4-B098-902C034B9E1A}" destId="{6F6C7F8D-CA85-4C86-A8B9-DE0E49DC8118}" srcOrd="0" destOrd="2" presId="urn:microsoft.com/office/officeart/2005/8/layout/chevron2"/>
    <dgm:cxn modelId="{FD059751-96AE-4BA9-B5B5-DEFC2DCB8113}" type="presOf" srcId="{68AA1952-3345-4003-BFDC-A0E4F30C465C}" destId="{B59BF440-36E6-48B3-BC75-E6445956244C}" srcOrd="0" destOrd="0" presId="urn:microsoft.com/office/officeart/2005/8/layout/chevron2"/>
    <dgm:cxn modelId="{F0FA317E-D0B6-4C80-A3EC-A14865C76CD9}" srcId="{ACF5097F-CC5B-4366-ABE7-38687129F656}" destId="{333612F3-69F1-4CC0-ACEA-154FBD023C22}" srcOrd="0" destOrd="0" parTransId="{7C648A16-2C70-40A2-9902-C7019F970936}" sibTransId="{251F4F98-B6F1-4839-A86B-13A0221B67AC}"/>
    <dgm:cxn modelId="{E56E6363-313D-48DE-A83D-E1F56A614B10}" srcId="{68AA1952-3345-4003-BFDC-A0E4F30C465C}" destId="{98AF1E7E-129E-4821-825A-96098501AECF}" srcOrd="1" destOrd="0" parTransId="{119D26F5-A51E-41B7-BB10-CD772F14F970}" sibTransId="{8DBA41D7-3D67-4037-B77F-4D00A3044404}"/>
    <dgm:cxn modelId="{2908751C-9587-411E-8C7A-037F71339381}" srcId="{68AA1952-3345-4003-BFDC-A0E4F30C465C}" destId="{49B5E64A-7772-47C4-B098-902C034B9E1A}" srcOrd="2" destOrd="0" parTransId="{DEE9168F-C999-4FDC-BB60-24A27CB2FA02}" sibTransId="{53D2C4B9-F924-4D1B-8032-FECD4449D320}"/>
    <dgm:cxn modelId="{DAC3DEE0-9F83-4CC8-B18E-6F48B1BB4651}" srcId="{B90239BA-D30D-42D9-95F7-1477AF7261C5}" destId="{ACF5097F-CC5B-4366-ABE7-38687129F656}" srcOrd="0" destOrd="0" parTransId="{2616B00B-F7C0-4234-86E7-8EDE1A3DF7B4}" sibTransId="{68A32AD1-FA7D-46F8-A155-4CDC1D3CEAC9}"/>
    <dgm:cxn modelId="{62F46040-DC3D-4F32-A166-9FD6523AD614}" type="presOf" srcId="{333612F3-69F1-4CC0-ACEA-154FBD023C22}" destId="{CA80EEC5-8180-463D-AB43-E20FC1CCE0B0}" srcOrd="0" destOrd="0" presId="urn:microsoft.com/office/officeart/2005/8/layout/chevron2"/>
    <dgm:cxn modelId="{9C20B933-541E-4996-BFA6-04EC9A4A54B5}" type="presOf" srcId="{B24A4114-075E-404F-8B16-9D176DA92767}" destId="{9A9BA3CA-42DC-4E24-BA14-1B2C342C1B46}" srcOrd="0" destOrd="0" presId="urn:microsoft.com/office/officeart/2005/8/layout/chevron2"/>
    <dgm:cxn modelId="{26122576-91C7-4B66-BA4F-AB7E4BC61A3D}" srcId="{B782FD21-6C09-4BC0-934D-3C01247185B7}" destId="{B24A4114-075E-404F-8B16-9D176DA92767}" srcOrd="0" destOrd="0" parTransId="{3F31DA21-2726-404D-AE3E-3E3365DB5EE6}" sibTransId="{270C50DE-424C-441D-A24D-6E7D981051B3}"/>
    <dgm:cxn modelId="{9F85EE27-E071-4052-8917-C465BFE326C9}" srcId="{68AA1952-3345-4003-BFDC-A0E4F30C465C}" destId="{378CD20F-4C33-45C8-AA4B-0CE44C4D04C2}" srcOrd="0" destOrd="0" parTransId="{F1049D1A-A6A2-4942-934D-DDE2B8CFE2C7}" sibTransId="{DC1A242C-C1AD-4B52-92F9-17803FE1BE9A}"/>
    <dgm:cxn modelId="{3BEBB157-6F04-4726-92E8-65661F4D5571}" srcId="{B90239BA-D30D-42D9-95F7-1477AF7261C5}" destId="{68AA1952-3345-4003-BFDC-A0E4F30C465C}" srcOrd="2" destOrd="0" parTransId="{CD8EE939-5E82-4C1E-A503-C5646DF47732}" sibTransId="{84C1FEF0-48B0-42FF-8385-CA2FDF866512}"/>
    <dgm:cxn modelId="{E63985C4-94E8-4498-AEFF-66E1C034FFB7}" type="presOf" srcId="{B782FD21-6C09-4BC0-934D-3C01247185B7}" destId="{9B6A0A72-3C0F-4B82-A7E6-2BA4A15A1DC4}" srcOrd="0" destOrd="0" presId="urn:microsoft.com/office/officeart/2005/8/layout/chevron2"/>
    <dgm:cxn modelId="{B27B5F01-3D48-4314-BEFE-EBDB81EDC120}" type="presOf" srcId="{98AF1E7E-129E-4821-825A-96098501AECF}" destId="{6F6C7F8D-CA85-4C86-A8B9-DE0E49DC8118}" srcOrd="0" destOrd="1" presId="urn:microsoft.com/office/officeart/2005/8/layout/chevron2"/>
    <dgm:cxn modelId="{16DC8D87-5856-4CF7-82F9-23A6BA576B08}" type="presOf" srcId="{ACF5097F-CC5B-4366-ABE7-38687129F656}" destId="{09D480C1-C8E8-4CE7-8873-41C175F67275}" srcOrd="0" destOrd="0" presId="urn:microsoft.com/office/officeart/2005/8/layout/chevron2"/>
    <dgm:cxn modelId="{849AFF4B-8829-4DD7-B6EF-5682AEB4015B}" type="presParOf" srcId="{6CDFB346-5AE3-475E-BC66-186028DEC05D}" destId="{EDA2A39D-2EAF-4B4F-92AC-7B916275B1B5}" srcOrd="0" destOrd="0" presId="urn:microsoft.com/office/officeart/2005/8/layout/chevron2"/>
    <dgm:cxn modelId="{7A535621-3417-4356-A905-C443EAB85AA5}" type="presParOf" srcId="{EDA2A39D-2EAF-4B4F-92AC-7B916275B1B5}" destId="{09D480C1-C8E8-4CE7-8873-41C175F67275}" srcOrd="0" destOrd="0" presId="urn:microsoft.com/office/officeart/2005/8/layout/chevron2"/>
    <dgm:cxn modelId="{C5286DCF-5ACA-43ED-97AD-780C20F98B90}" type="presParOf" srcId="{EDA2A39D-2EAF-4B4F-92AC-7B916275B1B5}" destId="{CA80EEC5-8180-463D-AB43-E20FC1CCE0B0}" srcOrd="1" destOrd="0" presId="urn:microsoft.com/office/officeart/2005/8/layout/chevron2"/>
    <dgm:cxn modelId="{1DCF2736-5B68-4932-B98B-CF3A25D7843E}" type="presParOf" srcId="{6CDFB346-5AE3-475E-BC66-186028DEC05D}" destId="{07DE8F24-526C-4B06-8BA3-1A3B3552AAA3}" srcOrd="1" destOrd="0" presId="urn:microsoft.com/office/officeart/2005/8/layout/chevron2"/>
    <dgm:cxn modelId="{9E60DC5A-8AB9-400F-851F-D170249324FB}" type="presParOf" srcId="{6CDFB346-5AE3-475E-BC66-186028DEC05D}" destId="{C452401A-080E-446F-8B74-994BE4F30FB4}" srcOrd="2" destOrd="0" presId="urn:microsoft.com/office/officeart/2005/8/layout/chevron2"/>
    <dgm:cxn modelId="{EC7FEEA8-2E40-4707-AB8E-2408B195A71A}" type="presParOf" srcId="{C452401A-080E-446F-8B74-994BE4F30FB4}" destId="{9B6A0A72-3C0F-4B82-A7E6-2BA4A15A1DC4}" srcOrd="0" destOrd="0" presId="urn:microsoft.com/office/officeart/2005/8/layout/chevron2"/>
    <dgm:cxn modelId="{B07C9474-E386-4CD7-9B8D-EFF525BABE77}" type="presParOf" srcId="{C452401A-080E-446F-8B74-994BE4F30FB4}" destId="{9A9BA3CA-42DC-4E24-BA14-1B2C342C1B46}" srcOrd="1" destOrd="0" presId="urn:microsoft.com/office/officeart/2005/8/layout/chevron2"/>
    <dgm:cxn modelId="{087B1095-87F7-4EE9-AB8A-292C66A894A7}" type="presParOf" srcId="{6CDFB346-5AE3-475E-BC66-186028DEC05D}" destId="{B0C97879-AB49-4509-8632-7CB05A7604A3}" srcOrd="3" destOrd="0" presId="urn:microsoft.com/office/officeart/2005/8/layout/chevron2"/>
    <dgm:cxn modelId="{2AA98627-531B-4DD3-BBDE-CCD7EEEF7692}" type="presParOf" srcId="{6CDFB346-5AE3-475E-BC66-186028DEC05D}" destId="{24828325-9710-4C43-A4EA-D8E2D475B012}" srcOrd="4" destOrd="0" presId="urn:microsoft.com/office/officeart/2005/8/layout/chevron2"/>
    <dgm:cxn modelId="{7564D181-25A1-4101-908F-CA17CE81EAA5}" type="presParOf" srcId="{24828325-9710-4C43-A4EA-D8E2D475B012}" destId="{B59BF440-36E6-48B3-BC75-E6445956244C}" srcOrd="0" destOrd="0" presId="urn:microsoft.com/office/officeart/2005/8/layout/chevron2"/>
    <dgm:cxn modelId="{4A8629E4-FE9B-477F-9E38-FB2E12F09FB7}" type="presParOf" srcId="{24828325-9710-4C43-A4EA-D8E2D475B012}" destId="{6F6C7F8D-CA85-4C86-A8B9-DE0E49DC811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1124,0</a:t>
          </a:r>
        </a:p>
        <a:p>
          <a:pPr algn="ctr"/>
          <a:endParaRPr lang="ru-RU" sz="1400" dirty="0" smtClean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C97DEE32-CB06-4791-BCBA-64AB4E8F81A7}">
      <dgm:prSet phldrT="[Текст]" custT="1"/>
      <dgm:spPr/>
      <dgm:t>
        <a:bodyPr anchor="ctr"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9935,9 в том числе:</a:t>
          </a: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выравнивание бюджетной обеспеченности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9754,3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100,0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0" presStyleCnt="4" custLinFactNeighborY="3071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1" presStyleCnt="4" custLinFactNeighborX="-1887" custLinFactNeighborY="224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2" presStyleCnt="4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4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1CBB9CB-F2F4-451B-AC8B-4041A43B94A9}" type="presOf" srcId="{8061A499-68BB-4517-AEA3-079F9BE298A5}" destId="{681E65EC-7E48-44FF-9933-C4F2C62D5FC2}" srcOrd="0" destOrd="0" presId="urn:microsoft.com/office/officeart/2005/8/layout/vList4#1"/>
    <dgm:cxn modelId="{E5C7C694-70A4-4C23-97F6-EDA5A3D240A2}" srcId="{227A101D-8088-4F21-A936-43AB877355D2}" destId="{E313B81E-1751-4C21-8155-E4E5788F26D3}" srcOrd="0" destOrd="0" parTransId="{E23ADDFA-5A80-4A69-A248-6C133368E902}" sibTransId="{A953BF2A-CE73-464D-9553-D0EF45A6271B}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1" destOrd="0" parTransId="{B02A2E4F-7228-4C2C-B8D2-AA21D4409A13}" sibTransId="{09F77138-88E1-4648-8066-33468F18AA7B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4B0AC37B-C866-4EF6-924F-A0F18C29C9AE}" type="presOf" srcId="{8061A499-68BB-4517-AEA3-079F9BE298A5}" destId="{15C59F69-595E-4B67-B539-081BDD40D04C}" srcOrd="1" destOrd="0" presId="urn:microsoft.com/office/officeart/2005/8/layout/vList4#1"/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1B953493-F6F7-47FE-B292-8924ADD9A5A0}" srcId="{227A101D-8088-4F21-A936-43AB877355D2}" destId="{8061A499-68BB-4517-AEA3-079F9BE298A5}" srcOrd="2" destOrd="0" parTransId="{55E260D4-7E74-422F-989D-1A883D30C42B}" sibTransId="{2FF04357-4C60-47B2-ABA7-F34F2DD98536}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0F2D3CDF-BB8C-4D2C-82D0-A4CE2C52482E}" type="presParOf" srcId="{B17E2703-ED7C-40C1-AA5F-205C0BB9EA84}" destId="{94272FED-D994-4743-844C-5070BB732343}" srcOrd="0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1" destOrd="0" presId="urn:microsoft.com/office/officeart/2005/8/layout/vList4#1"/>
    <dgm:cxn modelId="{66B47C61-D57C-4020-B6F3-10AEFE7D061C}" type="presParOf" srcId="{B17E2703-ED7C-40C1-AA5F-205C0BB9EA84}" destId="{4C4B47A0-B25E-4991-B2ED-6AC55F32B923}" srcOrd="2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3" destOrd="0" presId="urn:microsoft.com/office/officeart/2005/8/layout/vList4#1"/>
    <dgm:cxn modelId="{6C590537-C3EF-41FA-A5F0-586A139CEC69}" type="presParOf" srcId="{B17E2703-ED7C-40C1-AA5F-205C0BB9EA84}" destId="{7D4D5190-7A99-4EE3-BF13-894BFF6BFA1A}" srcOrd="4" destOrd="0" presId="urn:microsoft.com/office/officeart/2005/8/layout/vList4#1"/>
    <dgm:cxn modelId="{799D9E7D-3B05-4D9D-82D6-F505862EC084}" type="presParOf" srcId="{7D4D5190-7A99-4EE3-BF13-894BFF6BFA1A}" destId="{681E65EC-7E48-44FF-9933-C4F2C62D5FC2}" srcOrd="0" destOrd="0" presId="urn:microsoft.com/office/officeart/2005/8/layout/vList4#1"/>
    <dgm:cxn modelId="{EB9874D8-34D6-42D8-B8FF-C8D71A619C59}" type="presParOf" srcId="{7D4D5190-7A99-4EE3-BF13-894BFF6BFA1A}" destId="{7DE197FE-AADA-44C3-8B2B-CF16D12E116A}" srcOrd="1" destOrd="0" presId="urn:microsoft.com/office/officeart/2005/8/layout/vList4#1"/>
    <dgm:cxn modelId="{55DC4190-CB0A-4367-BF8F-2CF70FB2AD36}" type="presParOf" srcId="{7D4D5190-7A99-4EE3-BF13-894BFF6BFA1A}" destId="{15C59F69-595E-4B67-B539-081BDD40D04C}" srcOrd="2" destOrd="0" presId="urn:microsoft.com/office/officeart/2005/8/layout/vList4#1"/>
    <dgm:cxn modelId="{A6625770-2D74-4524-BBBF-AF8F23110659}" type="presParOf" srcId="{B17E2703-ED7C-40C1-AA5F-205C0BB9EA84}" destId="{6AFA3499-CF7C-4437-BB77-60DAFC4E26ED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>
        <a:xfrm>
          <a:off x="0" y="0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5387,3</a:t>
          </a:r>
          <a:endParaRPr lang="ru-RU" sz="14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>
        <a:xfrm>
          <a:off x="0" y="980731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Образование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20,0</a:t>
          </a: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>
        <a:xfrm>
          <a:off x="0" y="1961462"/>
          <a:ext cx="3672408" cy="116123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712,8</a:t>
          </a:r>
          <a:endParaRPr lang="ru-RU" sz="14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>
        <a:xfrm>
          <a:off x="0" y="4192713"/>
          <a:ext cx="3672408" cy="7758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endParaRPr lang="ru-RU" sz="1400" dirty="0" smtClean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207,2</a:t>
          </a:r>
        </a:p>
        <a:p>
          <a:pPr algn="ctr"/>
          <a:endParaRPr lang="ru-RU" sz="14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>
        <a:xfrm>
          <a:off x="0" y="3211849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Культура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4732,6</a:t>
          </a:r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5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5"/>
      <dgm:spPr>
        <a:xfrm>
          <a:off x="89157" y="8915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5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5"/>
      <dgm:spPr>
        <a:xfrm>
          <a:off x="89157" y="1069888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2" presStyleCnt="5" custScaleY="130245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2" presStyleCnt="5"/>
      <dgm:spPr>
        <a:xfrm>
          <a:off x="89157" y="218544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3" presStyleCnt="5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3" presStyleCnt="5"/>
      <dgm:spPr>
        <a:xfrm>
          <a:off x="89157" y="3301006"/>
          <a:ext cx="734481" cy="7132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4" presStyleCnt="5" custScaleY="87019" custLinFactNeighborX="-33333" custLinFactNeighborY="3355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4" presStyleCnt="5" custScaleY="97926"/>
      <dgm:spPr>
        <a:xfrm>
          <a:off x="89157" y="4231266"/>
          <a:ext cx="734481" cy="6984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FFF13D2-4E77-4CFF-9A31-0A14F3F2418D}" srcId="{227A101D-8088-4F21-A936-43AB877355D2}" destId="{61D99D17-2746-4EA0-AD49-B2201E3298AB}" srcOrd="4" destOrd="0" parTransId="{F346383C-8891-40C0-90C8-ECC53B07E9E8}" sibTransId="{6560EDE6-CC5A-4C9D-8A2C-2654E990D14A}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1B953493-F6F7-47FE-B292-8924ADD9A5A0}" srcId="{227A101D-8088-4F21-A936-43AB877355D2}" destId="{8061A499-68BB-4517-AEA3-079F9BE298A5}" srcOrd="3" destOrd="0" parTransId="{55E260D4-7E74-422F-989D-1A883D30C42B}" sibTransId="{2FF04357-4C60-47B2-ABA7-F34F2DD98536}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9469BABD-7B52-472A-919C-FD09352CDD3D}" srcId="{227A101D-8088-4F21-A936-43AB877355D2}" destId="{0CB101B1-31FC-4497-B774-302BD4E2A2CB}" srcOrd="2" destOrd="0" parTransId="{72B65FE5-70A3-4544-A451-2D11560A5446}" sibTransId="{A20E049E-2BD9-47CC-87E7-27BD5E13D5CD}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D8198283-C277-4BD1-A1DF-57447762AE22}" type="presParOf" srcId="{B17E2703-ED7C-40C1-AA5F-205C0BB9EA84}" destId="{931DB2C6-6A18-4320-B852-C2613EDB2FA8}" srcOrd="4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5" destOrd="0" presId="urn:microsoft.com/office/officeart/2005/8/layout/vList4#2"/>
    <dgm:cxn modelId="{4F9D7AC6-67F5-4386-B71D-72A976BA63F7}" type="presParOf" srcId="{B17E2703-ED7C-40C1-AA5F-205C0BB9EA84}" destId="{7D4D5190-7A99-4EE3-BF13-894BFF6BFA1A}" srcOrd="6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7" destOrd="0" presId="urn:microsoft.com/office/officeart/2005/8/layout/vList4#2"/>
    <dgm:cxn modelId="{14433620-87E3-4827-9195-D24F6FBFD010}" type="presParOf" srcId="{B17E2703-ED7C-40C1-AA5F-205C0BB9EA84}" destId="{E9C9C0DB-7628-4918-95C6-35F53D811906}" srcOrd="8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chevron1" loCatId="process" qsTypeId="urn:microsoft.com/office/officeart/2005/8/quickstyle/3d7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7F772A5-65DC-46AF-B29E-C756F4858BD1}" type="pres">
      <dgm:prSet presAssocID="{B106739E-2F3B-4B4D-A193-9ECF6642E2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682BFB1-E77C-4A02-9049-B4CD8B0A8F00}" type="presOf" srcId="{B106739E-2F3B-4B4D-A193-9ECF6642E2A1}" destId="{A7F772A5-65DC-46AF-B29E-C756F4858BD1}" srcOrd="0" destOrd="0" presId="urn:microsoft.com/office/officeart/2005/8/layout/chevron1"/>
  </dgm:cxnLst>
  <dgm:bg>
    <a:noFill/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183161" y="0"/>
          <a:ext cx="1647635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обеспечение наполняемости бюджета собственными доходами</a:t>
          </a:r>
          <a:endParaRPr lang="ru-RU" sz="1200" kern="1200" dirty="0">
            <a:latin typeface="Arial Black" pitchFamily="34" charset="0"/>
            <a:cs typeface="Times New Roman" pitchFamily="18" charset="0"/>
          </a:endParaRPr>
        </a:p>
      </dsp:txBody>
      <dsp:txXfrm>
        <a:off x="183161" y="1164748"/>
        <a:ext cx="1647635" cy="1164748"/>
      </dsp:txXfrm>
    </dsp:sp>
    <dsp:sp modelId="{79E796B1-3ABE-4958-A470-95B84B3BA8FB}">
      <dsp:nvSpPr>
        <dsp:cNvPr id="0" name=""/>
        <dsp:cNvSpPr/>
      </dsp:nvSpPr>
      <dsp:spPr>
        <a:xfrm>
          <a:off x="601029" y="259130"/>
          <a:ext cx="811900" cy="8008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1888530" y="0"/>
          <a:ext cx="1760350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эффективное управление расходами</a:t>
          </a:r>
          <a:endParaRPr lang="ru-RU" sz="1200" kern="1200" dirty="0">
            <a:latin typeface="Arial Black" pitchFamily="34" charset="0"/>
          </a:endParaRPr>
        </a:p>
      </dsp:txBody>
      <dsp:txXfrm>
        <a:off x="1888530" y="1164748"/>
        <a:ext cx="1760350" cy="1164748"/>
      </dsp:txXfrm>
    </dsp:sp>
    <dsp:sp modelId="{E6379D24-0F7F-4C89-AA74-40B94EA75227}">
      <dsp:nvSpPr>
        <dsp:cNvPr id="0" name=""/>
        <dsp:cNvSpPr/>
      </dsp:nvSpPr>
      <dsp:spPr>
        <a:xfrm>
          <a:off x="2381484" y="259130"/>
          <a:ext cx="774442" cy="8008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61845-6FEC-4FCD-A320-DB13C9B75A59}">
      <dsp:nvSpPr>
        <dsp:cNvPr id="0" name=""/>
        <dsp:cNvSpPr/>
      </dsp:nvSpPr>
      <dsp:spPr>
        <a:xfrm>
          <a:off x="3706614" y="0"/>
          <a:ext cx="1924447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стабильность налоговых и неналоговых условий</a:t>
          </a:r>
          <a:endParaRPr lang="ru-RU" sz="1200" kern="1200" dirty="0">
            <a:latin typeface="Arial Black" pitchFamily="34" charset="0"/>
          </a:endParaRPr>
        </a:p>
      </dsp:txBody>
      <dsp:txXfrm>
        <a:off x="3706614" y="1164748"/>
        <a:ext cx="1924447" cy="1164748"/>
      </dsp:txXfrm>
    </dsp:sp>
    <dsp:sp modelId="{59BCE99C-652C-4BAC-91C1-A60B797A8CEA}">
      <dsp:nvSpPr>
        <dsp:cNvPr id="0" name=""/>
        <dsp:cNvSpPr/>
      </dsp:nvSpPr>
      <dsp:spPr>
        <a:xfrm>
          <a:off x="4259314" y="259130"/>
          <a:ext cx="819046" cy="8008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E1EB1-E929-4EA6-B09B-AEAAF45A936A}">
      <dsp:nvSpPr>
        <dsp:cNvPr id="0" name=""/>
        <dsp:cNvSpPr/>
      </dsp:nvSpPr>
      <dsp:spPr>
        <a:xfrm>
          <a:off x="5688795" y="0"/>
          <a:ext cx="1731541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инвестирование </a:t>
          </a:r>
          <a:br>
            <a:rPr lang="ru-RU" sz="1200" kern="1200" dirty="0" smtClean="0">
              <a:latin typeface="Arial Black" pitchFamily="34" charset="0"/>
            </a:rPr>
          </a:br>
          <a:r>
            <a:rPr lang="ru-RU" sz="1200" kern="1200" dirty="0" smtClean="0">
              <a:latin typeface="Arial Black" pitchFamily="34" charset="0"/>
            </a:rPr>
            <a:t>в человеческий капитал</a:t>
          </a:r>
          <a:endParaRPr lang="ru-RU" sz="1200" kern="1200" dirty="0">
            <a:latin typeface="Arial Black" pitchFamily="34" charset="0"/>
          </a:endParaRPr>
        </a:p>
      </dsp:txBody>
      <dsp:txXfrm>
        <a:off x="5688795" y="1164748"/>
        <a:ext cx="1731541" cy="1164748"/>
      </dsp:txXfrm>
    </dsp:sp>
    <dsp:sp modelId="{2A289877-5F19-4A19-A468-00B4EBF5943F}">
      <dsp:nvSpPr>
        <dsp:cNvPr id="0" name=""/>
        <dsp:cNvSpPr/>
      </dsp:nvSpPr>
      <dsp:spPr>
        <a:xfrm>
          <a:off x="6167344" y="259130"/>
          <a:ext cx="774442" cy="80081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7478070" y="0"/>
          <a:ext cx="1482767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200" kern="1200" dirty="0">
            <a:latin typeface="Arial Black" pitchFamily="34" charset="0"/>
          </a:endParaRPr>
        </a:p>
      </dsp:txBody>
      <dsp:txXfrm>
        <a:off x="7478070" y="1164748"/>
        <a:ext cx="1482767" cy="1164748"/>
      </dsp:txXfrm>
    </dsp:sp>
    <dsp:sp modelId="{801EDB75-7215-4290-9F39-D09130BB9918}">
      <dsp:nvSpPr>
        <dsp:cNvPr id="0" name=""/>
        <dsp:cNvSpPr/>
      </dsp:nvSpPr>
      <dsp:spPr>
        <a:xfrm>
          <a:off x="7806352" y="259130"/>
          <a:ext cx="826202" cy="80081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 flipH="1" flipV="1">
          <a:off x="2131789" y="96359"/>
          <a:ext cx="102559" cy="4500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480C1-C8E8-4CE7-8873-41C175F67275}">
      <dsp:nvSpPr>
        <dsp:cNvPr id="0" name=""/>
        <dsp:cNvSpPr/>
      </dsp:nvSpPr>
      <dsp:spPr>
        <a:xfrm rot="5400000">
          <a:off x="-101362" y="197011"/>
          <a:ext cx="1397065" cy="1003041"/>
        </a:xfrm>
        <a:prstGeom prst="bevel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21030" y="125379"/>
        <a:ext cx="752281" cy="1146305"/>
      </dsp:txXfrm>
    </dsp:sp>
    <dsp:sp modelId="{CA80EEC5-8180-463D-AB43-E20FC1CCE0B0}">
      <dsp:nvSpPr>
        <dsp:cNvPr id="0" name=""/>
        <dsp:cNvSpPr/>
      </dsp:nvSpPr>
      <dsp:spPr>
        <a:xfrm rot="5400000">
          <a:off x="4175912" y="-3103300"/>
          <a:ext cx="1757283" cy="7963884"/>
        </a:xfrm>
        <a:prstGeom prst="round2SameRect">
          <a:avLst/>
        </a:prstGeom>
        <a:solidFill>
          <a:srgbClr val="90C5D8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Утвержден План мероприятий по росту доходного потенциала Киевского сельского поселения, оптимизации расходов бюджета Киевского сельского поселения Ремонтненского района и сокращению муниципального долга Киевского сельского поселения до 2024 года </a:t>
          </a:r>
          <a:endParaRPr lang="ru-RU" sz="1400" b="1" i="1" kern="1200" dirty="0"/>
        </a:p>
      </dsp:txBody>
      <dsp:txXfrm rot="-5400000">
        <a:off x="1072612" y="85783"/>
        <a:ext cx="7878101" cy="1585717"/>
      </dsp:txXfrm>
    </dsp:sp>
    <dsp:sp modelId="{9B6A0A72-3C0F-4B82-A7E6-2BA4A15A1DC4}">
      <dsp:nvSpPr>
        <dsp:cNvPr id="0" name=""/>
        <dsp:cNvSpPr/>
      </dsp:nvSpPr>
      <dsp:spPr>
        <a:xfrm rot="5400000">
          <a:off x="-125135" y="1885209"/>
          <a:ext cx="1432917" cy="1003041"/>
        </a:xfrm>
        <a:prstGeom prst="bevel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15183" y="1795651"/>
        <a:ext cx="752281" cy="1182157"/>
      </dsp:txXfrm>
    </dsp:sp>
    <dsp:sp modelId="{9A9BA3CA-42DC-4E24-BA14-1B2C342C1B46}">
      <dsp:nvSpPr>
        <dsp:cNvPr id="0" name=""/>
        <dsp:cNvSpPr/>
      </dsp:nvSpPr>
      <dsp:spPr>
        <a:xfrm rot="5400000">
          <a:off x="4226248" y="-1393579"/>
          <a:ext cx="1663920" cy="7949424"/>
        </a:xfrm>
        <a:prstGeom prst="round2SameRect">
          <a:avLst/>
        </a:prstGeom>
        <a:solidFill>
          <a:srgbClr val="99FF66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Утвержден Порядок и сроки составления проекта бюджета Киевского сельского поселения Ремонтненского района на 2020 год и на плановый период 2021 и 2022 годов</a:t>
          </a:r>
          <a:endParaRPr lang="ru-RU" sz="1400" b="1" i="1" kern="1200" dirty="0"/>
        </a:p>
      </dsp:txBody>
      <dsp:txXfrm rot="-5400000">
        <a:off x="1083496" y="1830399"/>
        <a:ext cx="7868198" cy="1501468"/>
      </dsp:txXfrm>
    </dsp:sp>
    <dsp:sp modelId="{B59BF440-36E6-48B3-BC75-E6445956244C}">
      <dsp:nvSpPr>
        <dsp:cNvPr id="0" name=""/>
        <dsp:cNvSpPr/>
      </dsp:nvSpPr>
      <dsp:spPr>
        <a:xfrm rot="5400000">
          <a:off x="-265333" y="3600443"/>
          <a:ext cx="1726593" cy="1003041"/>
        </a:xfrm>
        <a:prstGeom prst="bevel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-5400000">
        <a:off x="221823" y="3364047"/>
        <a:ext cx="752281" cy="1475833"/>
      </dsp:txXfrm>
    </dsp:sp>
    <dsp:sp modelId="{6F6C7F8D-CA85-4C86-A8B9-DE0E49DC8118}">
      <dsp:nvSpPr>
        <dsp:cNvPr id="0" name=""/>
        <dsp:cNvSpPr/>
      </dsp:nvSpPr>
      <dsp:spPr>
        <a:xfrm rot="5400000">
          <a:off x="4395806" y="-925"/>
          <a:ext cx="1339748" cy="7915201"/>
        </a:xfrm>
        <a:prstGeom prst="round2SameRect">
          <a:avLst/>
        </a:prstGeom>
        <a:solidFill>
          <a:srgbClr val="CCFF3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 Порядок взаимодействия участников процесса формирования реестров расходных обязательств Киевского сельского поселения Ремонтненского района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-5400000">
        <a:off x="1108080" y="3352203"/>
        <a:ext cx="7849800" cy="12089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7390B-957B-42E2-9EEB-3D286DE16B84}">
      <dsp:nvSpPr>
        <dsp:cNvPr id="0" name=""/>
        <dsp:cNvSpPr/>
      </dsp:nvSpPr>
      <dsp:spPr>
        <a:xfrm>
          <a:off x="0" y="35463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1124,0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</dsp:txBody>
      <dsp:txXfrm>
        <a:off x="878764" y="35463"/>
        <a:ext cx="2937659" cy="1154800"/>
      </dsp:txXfrm>
    </dsp:sp>
    <dsp:sp modelId="{DC3D1057-3911-49DC-8B4B-4F8305BF098A}">
      <dsp:nvSpPr>
        <dsp:cNvPr id="0" name=""/>
        <dsp:cNvSpPr/>
      </dsp:nvSpPr>
      <dsp:spPr>
        <a:xfrm>
          <a:off x="115480" y="11548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96147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9935,9 в том числе:</a:t>
          </a:r>
        </a:p>
      </dsp:txBody>
      <dsp:txXfrm>
        <a:off x="878764" y="1296147"/>
        <a:ext cx="2937659" cy="1154800"/>
      </dsp:txXfrm>
    </dsp:sp>
    <dsp:sp modelId="{10414709-A3FF-419B-8BA0-6B96893FDF2B}">
      <dsp:nvSpPr>
        <dsp:cNvPr id="0" name=""/>
        <dsp:cNvSpPr/>
      </dsp:nvSpPr>
      <dsp:spPr>
        <a:xfrm>
          <a:off x="115480" y="138576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540560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выравнивание бюджетной обеспеченности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9754,3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8764" y="2540560"/>
        <a:ext cx="2937659" cy="1154800"/>
      </dsp:txXfrm>
    </dsp:sp>
    <dsp:sp modelId="{7DE197FE-AADA-44C3-8B2B-CF16D12E116A}">
      <dsp:nvSpPr>
        <dsp:cNvPr id="0" name=""/>
        <dsp:cNvSpPr/>
      </dsp:nvSpPr>
      <dsp:spPr>
        <a:xfrm>
          <a:off x="115480" y="265604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3810840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100,0</a:t>
          </a:r>
        </a:p>
      </dsp:txBody>
      <dsp:txXfrm>
        <a:off x="878764" y="3810840"/>
        <a:ext cx="2937659" cy="1154800"/>
      </dsp:txXfrm>
    </dsp:sp>
    <dsp:sp modelId="{59208E79-B8A7-477C-B741-F3EAF6407C81}">
      <dsp:nvSpPr>
        <dsp:cNvPr id="0" name=""/>
        <dsp:cNvSpPr/>
      </dsp:nvSpPr>
      <dsp:spPr>
        <a:xfrm>
          <a:off x="115480" y="392632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5387,3</a:t>
          </a:r>
          <a:endParaRPr lang="ru-RU" sz="14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49751" y="26113"/>
        <a:ext cx="2796543" cy="839347"/>
      </dsp:txXfrm>
    </dsp:sp>
    <dsp:sp modelId="{8742C5EE-2DD0-46E4-AB75-87A4D25F8D62}">
      <dsp:nvSpPr>
        <dsp:cNvPr id="0" name=""/>
        <dsp:cNvSpPr/>
      </dsp:nvSpPr>
      <dsp:spPr>
        <a:xfrm>
          <a:off x="89157" y="8915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980731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20,0</a:t>
          </a:r>
        </a:p>
      </dsp:txBody>
      <dsp:txXfrm>
        <a:off x="849751" y="1006844"/>
        <a:ext cx="2796543" cy="839347"/>
      </dsp:txXfrm>
    </dsp:sp>
    <dsp:sp modelId="{DC3D1057-3911-49DC-8B4B-4F8305BF098A}">
      <dsp:nvSpPr>
        <dsp:cNvPr id="0" name=""/>
        <dsp:cNvSpPr/>
      </dsp:nvSpPr>
      <dsp:spPr>
        <a:xfrm>
          <a:off x="89157" y="1069888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61462"/>
          <a:ext cx="3672408" cy="116123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712,8</a:t>
          </a:r>
          <a:endParaRPr lang="ru-RU" sz="14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57649" y="1995473"/>
        <a:ext cx="2780747" cy="1093208"/>
      </dsp:txXfrm>
    </dsp:sp>
    <dsp:sp modelId="{B43CAF5A-DF0E-47F1-8B84-50B2394B9328}">
      <dsp:nvSpPr>
        <dsp:cNvPr id="0" name=""/>
        <dsp:cNvSpPr/>
      </dsp:nvSpPr>
      <dsp:spPr>
        <a:xfrm>
          <a:off x="89157" y="218544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211849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4732,6</a:t>
          </a:r>
        </a:p>
      </dsp:txBody>
      <dsp:txXfrm>
        <a:off x="849751" y="3237962"/>
        <a:ext cx="2796543" cy="839347"/>
      </dsp:txXfrm>
    </dsp:sp>
    <dsp:sp modelId="{7DE197FE-AADA-44C3-8B2B-CF16D12E116A}">
      <dsp:nvSpPr>
        <dsp:cNvPr id="0" name=""/>
        <dsp:cNvSpPr/>
      </dsp:nvSpPr>
      <dsp:spPr>
        <a:xfrm>
          <a:off x="89157" y="3301006"/>
          <a:ext cx="734481" cy="7132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4192713"/>
          <a:ext cx="3672408" cy="7758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207,2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846362" y="4215437"/>
        <a:ext cx="2803321" cy="730390"/>
      </dsp:txXfrm>
    </dsp:sp>
    <dsp:sp modelId="{3A722FFA-D144-4D82-A948-F625B32E43B9}">
      <dsp:nvSpPr>
        <dsp:cNvPr id="0" name=""/>
        <dsp:cNvSpPr/>
      </dsp:nvSpPr>
      <dsp:spPr>
        <a:xfrm>
          <a:off x="89157" y="4231266"/>
          <a:ext cx="734481" cy="6984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0.00061</cdr:x>
      <cdr:y>0.00992</cdr:y>
    </cdr:from>
    <cdr:to>
      <cdr:x>0.24673</cdr:x>
      <cdr:y>0.27302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670" y="68677"/>
          <a:ext cx="2320790" cy="1460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0.57546</cdr:x>
      <cdr:y>0.00069</cdr:y>
    </cdr:from>
    <cdr:to>
      <cdr:x>0.89102</cdr:x>
      <cdr:y>0.12377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5336343" y="9344"/>
          <a:ext cx="2887404" cy="69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0.04829</cdr:x>
      <cdr:y>0.5034</cdr:y>
    </cdr:from>
    <cdr:to>
      <cdr:x>0.28696</cdr:x>
      <cdr:y>0.63189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474540" y="2815354"/>
          <a:ext cx="2214376" cy="713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0.12441</cdr:x>
      <cdr:y>0.64286</cdr:y>
    </cdr:from>
    <cdr:to>
      <cdr:x>0.36276</cdr:x>
      <cdr:y>0.84218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936104" y="3240360"/>
          <a:ext cx="1793424" cy="100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525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525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001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525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1441"/>
            <a:ext cx="568198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525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618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86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DCA9C9-669D-4CD0-BD99-FD596CE6654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3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9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22.01.2020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B387A-4D12-4C2A-A411-B7714F2D202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4D01D8-4116-485E-A0E2-853C21C792B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FF4F-3E80-40AB-93BA-77B56DF87198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E0CA-C96C-438D-A70A-838A9D6F49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565B-77D2-4A83-9AA0-93A75204C5F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F6B0-8098-427E-9DDC-9007CCF5A3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447C-026C-4A54-A97B-AE1B647CBB4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067B-6953-409D-8918-D636A3095D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7E850348-B09B-47C6-BB65-66B3EA2B95B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2CB140C-AFBD-4E60-A7B9-6BAF586F08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91EA61-B292-49BB-A319-45078E8821E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E6B7-D2C3-450A-A6ED-4F3121970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9115-7387-46AD-B647-6D58080460A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E876-F1D1-4C8B-BD1F-9C7219D2B9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018AD-9085-419C-9095-2074C37AD66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8325-D46F-4642-BB46-4EF90B540B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C782-E0E3-488E-82F6-5BD98EEE64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D41C-7F88-495F-907B-9FECA172D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4311-F960-47B8-91D4-15A3707170F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9F37-04E7-471A-A8B2-C158A57D6A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32EC-2E86-4A29-A495-7585EDD536D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FBDC3-9F77-4695-B639-A1A6E4BD9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22.01.2020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2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2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99EF8A-69D9-432F-B5A5-E982FAEBD15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dirty="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FF08F-0C2D-4945-8ECB-7A2A194AC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22.01.2020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22.01.2020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18240" cy="6471105"/>
          </a:xfrm>
          <a:prstGeom prst="rect">
            <a:avLst/>
          </a:prstGeom>
        </p:spPr>
      </p:pic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980728"/>
            <a:ext cx="8458200" cy="147002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4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Киевское</a:t>
            </a:r>
            <a:r>
              <a:rPr lang="ru-RU" sz="24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sz="45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54704"/>
            <a:ext cx="8957883" cy="31032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Киевского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сельского поселения Ремонтненского района</a:t>
            </a: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 2020 год и на плановый период </a:t>
            </a: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2021 и 2022 годов</a:t>
            </a:r>
          </a:p>
          <a:p>
            <a:pPr algn="ctr" eaLnBrk="1" hangingPunct="1"/>
            <a:endParaRPr lang="ru-RU" sz="3300" b="1" dirty="0" smtClean="0">
              <a:ln w="11430"/>
              <a:solidFill>
                <a:srgbClr val="CCFF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636912"/>
            <a:ext cx="716157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en-US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~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 ДЛЯ  ГРАЖДАН</a:t>
            </a:r>
            <a:r>
              <a:rPr lang="en-US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~</a:t>
            </a:r>
            <a:endParaRPr lang="ru-RU" sz="3300" b="1" dirty="0" smtClean="0">
              <a:ln w="11430"/>
              <a:solidFill>
                <a:srgbClr val="CCFF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584176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обеспечение деятельности аппарата управления в 2020 году составят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5263,1 тыс. рублей или 47,59 % общего объема расходов бюджета  Киевского сельского поселения Ремонтненского района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348880"/>
            <a:ext cx="6012160" cy="363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255588" algn="ctr">
              <a:spcBef>
                <a:spcPts val="300"/>
              </a:spcBef>
              <a:buClr>
                <a:srgbClr val="9BBB59"/>
              </a:buClr>
            </a:pPr>
            <a:r>
              <a:rPr lang="ru-RU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Ограничения:</a:t>
            </a:r>
          </a:p>
          <a:p>
            <a:pPr marL="566737" lvl="0" indent="-457200" algn="just">
              <a:spcBef>
                <a:spcPts val="300"/>
              </a:spcBef>
              <a:buClr>
                <a:srgbClr val="9BBB59"/>
              </a:buClr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на содержание органов местного самоуправления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 48,95 процентов (установлен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постановления Правительства Ростовской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от 25.12.2019г. № 1000п);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6737" lvl="0" indent="-457200" algn="just">
              <a:spcBef>
                <a:spcPts val="300"/>
              </a:spcBef>
              <a:buClr>
                <a:srgbClr val="9BBB59"/>
              </a:buClr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Нормирование в сфере закупок для обеспечения государственных нужд (в соответствии с ч. 3 ст. 19 Федерального закона  от 05.04.2013 № 44-ФЗ);</a:t>
            </a:r>
          </a:p>
          <a:p>
            <a:pPr marL="566737" lvl="0" indent="-457200" algn="just">
              <a:spcBef>
                <a:spcPts val="300"/>
              </a:spcBef>
              <a:buClr>
                <a:srgbClr val="9BBB59"/>
              </a:buClr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о предоставлении дотации на выравнивание бюджетной обеспеченности поселений из областного бюджета бюджету  Киевского сельского поселения Ремонтненского района.</a:t>
            </a:r>
          </a:p>
        </p:txBody>
      </p:sp>
      <p:pic>
        <p:nvPicPr>
          <p:cNvPr id="5126" name="Picture 6" descr="Результаты поиска изображений по запросу &quot;офисный сотрудник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501008"/>
            <a:ext cx="2835399" cy="2016224"/>
          </a:xfrm>
          <a:prstGeom prst="rect">
            <a:avLst/>
          </a:prstGeom>
          <a:noFill/>
        </p:spPr>
      </p:pic>
      <p:sp>
        <p:nvSpPr>
          <p:cNvPr id="5128" name="AutoShape 8" descr="Результаты поиска изображений по запросу &quot;офисный сотрудник&quot;"/>
          <p:cNvSpPr>
            <a:spLocks noChangeAspect="1" noChangeArrowheads="1"/>
          </p:cNvSpPr>
          <p:nvPr/>
        </p:nvSpPr>
        <p:spPr bwMode="auto">
          <a:xfrm>
            <a:off x="63500" y="-746125"/>
            <a:ext cx="2781300" cy="1562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Результаты поиска изображений по запросу &quot;офисный сотрудник&quot;"/>
          <p:cNvSpPr>
            <a:spLocks noChangeAspect="1" noChangeArrowheads="1"/>
          </p:cNvSpPr>
          <p:nvPr/>
        </p:nvSpPr>
        <p:spPr bwMode="auto">
          <a:xfrm>
            <a:off x="63500" y="-746125"/>
            <a:ext cx="2781300" cy="1562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Результаты поиска изображений по запросу &quot;офисный сотрудник&quot;"/>
          <p:cNvSpPr>
            <a:spLocks noChangeAspect="1" noChangeArrowheads="1"/>
          </p:cNvSpPr>
          <p:nvPr/>
        </p:nvSpPr>
        <p:spPr bwMode="auto">
          <a:xfrm>
            <a:off x="63500" y="-746125"/>
            <a:ext cx="2781300" cy="1562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0" name="Picture 14" descr="http://www.sochi-express.ru/th.php?url=/16/ed9e/e660/3008@1769@ed9ee6608d37aa9b7cb70017e3efb48c-MWJmOTM4YmU5ZQ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57930" y="1377835"/>
            <a:ext cx="8712968" cy="545589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24936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Киевского сельского поселения</a:t>
            </a:r>
            <a:b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Ремонтненского района на культуру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04048" y="5877272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</a:rPr>
              <a:t>         </a:t>
            </a:r>
            <a:endParaRPr lang="ru-RU" sz="12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2776"/>
            <a:ext cx="8147247" cy="5328592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7" y="1338904"/>
            <a:ext cx="4764957" cy="11870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1008112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безвозмездных поступлений бюджету Киевского сельского поселения Ремонтненского района на 2020-2022 годы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560746"/>
              </p:ext>
            </p:extLst>
          </p:nvPr>
        </p:nvGraphicFramePr>
        <p:xfrm>
          <a:off x="323528" y="1916831"/>
          <a:ext cx="8352928" cy="2223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983"/>
                <a:gridCol w="1784509"/>
                <a:gridCol w="1883649"/>
                <a:gridCol w="1982787"/>
              </a:tblGrid>
              <a:tr h="38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kumimoji="0" lang="ru-RU" sz="1400" b="1" i="1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kumimoji="0" lang="ru-RU" sz="1400" b="1" i="1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kumimoji="0" lang="ru-RU" sz="1400" b="1" i="1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kumimoji="0" lang="ru-RU" sz="1400" b="1" i="1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7063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Итого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9935,9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14643,4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6344,4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621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7063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9754,3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6143,4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6256,2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19671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88,2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2152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8416,9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7775848" y="1340768"/>
            <a:ext cx="1368152" cy="25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6453336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1026" name="Picture 2" descr="D:\Мои документы\Для слайдов\remont-metinv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157192"/>
            <a:ext cx="216024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Мои документы\Для слайдов\док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5157192"/>
            <a:ext cx="208823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Мои документы\Для слайдов\инв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157192"/>
            <a:ext cx="208823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Мои документы\Для слайдов\сельхозт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229200"/>
            <a:ext cx="201622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539552" y="476672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</a:t>
            </a:r>
            <a:endParaRPr lang="ru-RU" sz="28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479704" y="5445224"/>
            <a:ext cx="2664296" cy="1224136"/>
          </a:xfrm>
          <a:prstGeom prst="ellipse">
            <a:avLst/>
          </a:prstGeom>
          <a:solidFill>
            <a:srgbClr val="9999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Иные межбюджетные трансферты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0,9 %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11560" y="5301208"/>
            <a:ext cx="2736304" cy="1440160"/>
          </a:xfrm>
          <a:prstGeom prst="ellipse">
            <a:avLst/>
          </a:prstGeom>
          <a:solidFill>
            <a:srgbClr val="00C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Дотации </a:t>
            </a: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(от лат.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7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Dotatio</a:t>
            </a:r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 – дар)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88,2%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95536" y="1124744"/>
            <a:ext cx="2952328" cy="2160240"/>
          </a:xfrm>
          <a:prstGeom prst="ellipse">
            <a:avLst/>
          </a:prstGeom>
          <a:solidFill>
            <a:srgbClr val="CC706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Субвенции</a:t>
            </a: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(от лат. </a:t>
            </a: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Subvenire</a:t>
            </a:r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 - приходить на помощь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7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0,7 %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7744" y="3573016"/>
            <a:ext cx="43924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Межбюджетные </a:t>
            </a:r>
          </a:p>
          <a:p>
            <a:pPr algn="ctr"/>
            <a:r>
              <a:rPr lang="ru-RU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трансферты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100%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(3 направлений)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098" name="AutoShape 2" descr="https://sevastopol.gov.ru/files/iblock/a06/company_socialcare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099" name="Picture 3" descr="D:\Мои документы\Для слайдов\ру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501008"/>
            <a:ext cx="208823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D:\Мои документы\Для слайдов\iHND0LHY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12976"/>
            <a:ext cx="2808312" cy="20882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</p:spPr>
      </p:pic>
      <p:grpSp>
        <p:nvGrpSpPr>
          <p:cNvPr id="2" name="Группа 24"/>
          <p:cNvGrpSpPr/>
          <p:nvPr/>
        </p:nvGrpSpPr>
        <p:grpSpPr>
          <a:xfrm rot="20936689">
            <a:off x="3043155" y="2782794"/>
            <a:ext cx="1477421" cy="720080"/>
            <a:chOff x="6833489" y="5430501"/>
            <a:chExt cx="1477421" cy="720080"/>
          </a:xfrm>
        </p:grpSpPr>
        <p:sp>
          <p:nvSpPr>
            <p:cNvPr id="20" name="Стрелка вниз 19"/>
            <p:cNvSpPr/>
            <p:nvPr/>
          </p:nvSpPr>
          <p:spPr>
            <a:xfrm rot="7780220">
              <a:off x="7194393" y="5069597"/>
              <a:ext cx="720080" cy="1441888"/>
            </a:xfrm>
            <a:prstGeom prst="downArrow">
              <a:avLst/>
            </a:prstGeom>
            <a:solidFill>
              <a:srgbClr val="99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 rot="2376570">
              <a:off x="6952846" y="5647193"/>
              <a:ext cx="13580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Georgia" pitchFamily="18" charset="0"/>
                </a:rPr>
                <a:t>2 субвенций</a:t>
              </a:r>
              <a:endParaRPr lang="ru-RU" sz="1600" dirty="0">
                <a:latin typeface="Georgia" pitchFamily="18" charset="0"/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 rot="2121051">
            <a:off x="5335652" y="4834977"/>
            <a:ext cx="1584178" cy="655446"/>
            <a:chOff x="5364088" y="4888977"/>
            <a:chExt cx="1584178" cy="655446"/>
          </a:xfrm>
        </p:grpSpPr>
        <p:sp>
          <p:nvSpPr>
            <p:cNvPr id="26" name="Стрелка вниз 25"/>
            <p:cNvSpPr/>
            <p:nvPr/>
          </p:nvSpPr>
          <p:spPr>
            <a:xfrm rot="16200000">
              <a:off x="5836964" y="4433121"/>
              <a:ext cx="655446" cy="1567158"/>
            </a:xfrm>
            <a:prstGeom prst="down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64088" y="5013176"/>
              <a:ext cx="1500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Georgia" pitchFamily="18" charset="0"/>
                </a:rPr>
                <a:t>1 иных МБТ</a:t>
              </a:r>
              <a:endParaRPr lang="ru-RU" dirty="0">
                <a:latin typeface="Georgia" pitchFamily="18" charset="0"/>
              </a:endParaRPr>
            </a:p>
          </p:txBody>
        </p:sp>
      </p:grpSp>
      <p:grpSp>
        <p:nvGrpSpPr>
          <p:cNvPr id="4" name="Группа 29"/>
          <p:cNvGrpSpPr/>
          <p:nvPr/>
        </p:nvGrpSpPr>
        <p:grpSpPr>
          <a:xfrm>
            <a:off x="3203848" y="5085184"/>
            <a:ext cx="1269899" cy="701809"/>
            <a:chOff x="3304842" y="5023152"/>
            <a:chExt cx="1269899" cy="701809"/>
          </a:xfrm>
        </p:grpSpPr>
        <p:sp>
          <p:nvSpPr>
            <p:cNvPr id="52" name="Стрелка вправо 51"/>
            <p:cNvSpPr/>
            <p:nvPr/>
          </p:nvSpPr>
          <p:spPr>
            <a:xfrm rot="8569349" flipV="1">
              <a:off x="3305381" y="5023152"/>
              <a:ext cx="1238364" cy="701809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9369349">
              <a:off x="3304842" y="5134437"/>
              <a:ext cx="126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Georgia" pitchFamily="18" charset="0"/>
                </a:rPr>
                <a:t>1 дотация</a:t>
              </a:r>
              <a:endParaRPr lang="ru-RU" dirty="0">
                <a:latin typeface="Georg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73616" cy="66890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муниципальных программ в общем объеме расходов, запланированных на  реализацию муниципальных программ Киевского сельского поселения в 2020 году</a:t>
            </a:r>
          </a:p>
        </p:txBody>
      </p:sp>
      <p:sp>
        <p:nvSpPr>
          <p:cNvPr id="1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79388" y="1476728"/>
            <a:ext cx="8713787" cy="512092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58" name="Номер слайда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pSp>
        <p:nvGrpSpPr>
          <p:cNvPr id="61" name="Группа 60"/>
          <p:cNvGrpSpPr/>
          <p:nvPr/>
        </p:nvGrpSpPr>
        <p:grpSpPr>
          <a:xfrm>
            <a:off x="7001573" y="4267091"/>
            <a:ext cx="1890907" cy="1709573"/>
            <a:chOff x="110017" y="4959787"/>
            <a:chExt cx="2949815" cy="1709573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10017" y="4959787"/>
              <a:ext cx="2949815" cy="17095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300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Управление </a:t>
              </a:r>
              <a:r>
                <a:rPr lang="ru-RU" sz="13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муниципальными финансами</a:t>
              </a:r>
            </a:p>
            <a:p>
              <a:pPr algn="ctr">
                <a:defRPr/>
              </a:pPr>
              <a:r>
                <a:rPr lang="ru-RU" sz="13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5293,3</a:t>
              </a:r>
            </a:p>
            <a:p>
              <a:pPr algn="ctr">
                <a:defRPr/>
              </a:pP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3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7" name="Рисунок 56"/>
            <p:cNvPicPr/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39752" y="6165304"/>
              <a:ext cx="648072" cy="3600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/>
          <p:cNvGrpSpPr/>
          <p:nvPr/>
        </p:nvGrpSpPr>
        <p:grpSpPr>
          <a:xfrm>
            <a:off x="7020272" y="2492896"/>
            <a:ext cx="1915766" cy="1512168"/>
            <a:chOff x="7092280" y="2420888"/>
            <a:chExt cx="1915766" cy="102411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092280" y="2420888"/>
              <a:ext cx="1915766" cy="1024114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Обеспечение общественного порядка и 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противодействие преступности</a:t>
              </a:r>
            </a:p>
            <a:p>
              <a:pPr algn="ctr">
                <a:defRPr/>
              </a:pP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2,0 тыс. рублей</a:t>
              </a:r>
              <a:endParaRPr lang="ru-RU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04448" y="2852936"/>
              <a:ext cx="288032" cy="5040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Группа 61"/>
          <p:cNvGrpSpPr/>
          <p:nvPr/>
        </p:nvGrpSpPr>
        <p:grpSpPr>
          <a:xfrm>
            <a:off x="2939511" y="4824536"/>
            <a:ext cx="2315629" cy="1152128"/>
            <a:chOff x="3059832" y="4725144"/>
            <a:chExt cx="2088232" cy="102411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059832" y="4725144"/>
              <a:ext cx="2088232" cy="1024114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Развитие </a:t>
              </a: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культуры </a:t>
              </a:r>
              <a:endPara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sz="14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4732,6</a:t>
              </a:r>
            </a:p>
            <a:p>
              <a:pPr>
                <a:defRPr/>
              </a:pP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тыс. рублей</a:t>
              </a:r>
              <a:endPara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B7DBF1"/>
                </a:clrFrom>
                <a:clrTo>
                  <a:srgbClr val="B7DB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992" y="5229200"/>
              <a:ext cx="537827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Группа 51"/>
          <p:cNvGrpSpPr/>
          <p:nvPr/>
        </p:nvGrpSpPr>
        <p:grpSpPr>
          <a:xfrm>
            <a:off x="3059832" y="1412776"/>
            <a:ext cx="2088232" cy="1296144"/>
            <a:chOff x="3059832" y="1412776"/>
            <a:chExt cx="2088232" cy="129614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059832" y="1412776"/>
              <a:ext cx="2088232" cy="1296144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Обеспечение качественными жилищно-коммунальными услугами населения </a:t>
              </a:r>
              <a:endPara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sz="16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659,4 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B0B0B8"/>
                </a:clrFrom>
                <a:clrTo>
                  <a:srgbClr val="B0B0B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992" y="2204864"/>
              <a:ext cx="57606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Прямоугольник 14"/>
          <p:cNvSpPr/>
          <p:nvPr/>
        </p:nvSpPr>
        <p:spPr>
          <a:xfrm>
            <a:off x="251520" y="1412775"/>
            <a:ext cx="2808312" cy="1281483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и спорта 9,2</a:t>
            </a:r>
          </a:p>
          <a:p>
            <a:pPr algn="ctr"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2939512" y="3315245"/>
            <a:ext cx="2315629" cy="1400129"/>
            <a:chOff x="2939512" y="3166469"/>
            <a:chExt cx="2315629" cy="155130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2939512" y="3166469"/>
              <a:ext cx="2315629" cy="1551304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Энергоэффективность и развитие энергетики </a:t>
              </a:r>
            </a:p>
            <a:p>
              <a:pPr algn="ctr">
                <a:defRPr/>
              </a:pPr>
              <a:r>
                <a:rPr lang="ru-RU" sz="14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53,4</a:t>
              </a: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45" name="Picture 2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98B3FF"/>
                </a:clrFrom>
                <a:clrTo>
                  <a:srgbClr val="98B3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992" y="4221088"/>
              <a:ext cx="545802" cy="46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" name="Группа 63"/>
          <p:cNvGrpSpPr/>
          <p:nvPr/>
        </p:nvGrpSpPr>
        <p:grpSpPr>
          <a:xfrm>
            <a:off x="5098594" y="1422673"/>
            <a:ext cx="1944216" cy="1152128"/>
            <a:chOff x="5170602" y="2934841"/>
            <a:chExt cx="1944216" cy="115212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5170602" y="2934841"/>
              <a:ext cx="1944216" cy="1152128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Защита населения и территории от чрезвычайных 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ситуаций </a:t>
              </a:r>
            </a:p>
            <a:p>
              <a:pPr algn="ctr">
                <a:defRPr/>
              </a:pPr>
              <a:r>
                <a:rPr lang="ru-RU" sz="14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10,0</a:t>
              </a:r>
            </a:p>
            <a:p>
              <a:pPr>
                <a:defRPr/>
              </a:pP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51" name="Picture 2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44208" y="3573016"/>
              <a:ext cx="57606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5" name="Группа 64"/>
          <p:cNvGrpSpPr/>
          <p:nvPr/>
        </p:nvGrpSpPr>
        <p:grpSpPr>
          <a:xfrm>
            <a:off x="7092280" y="1412776"/>
            <a:ext cx="1800200" cy="1040116"/>
            <a:chOff x="7092280" y="1412776"/>
            <a:chExt cx="1800200" cy="10401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7092280" y="1412776"/>
              <a:ext cx="1800200" cy="1040116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Информационное общество </a:t>
              </a:r>
              <a:endPara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sz="1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50,0</a:t>
              </a:r>
            </a:p>
            <a:p>
              <a:pPr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3C659E"/>
                </a:clrFrom>
                <a:clrTo>
                  <a:srgbClr val="3C659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00392" y="2132856"/>
              <a:ext cx="685088" cy="308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Группа 66"/>
          <p:cNvGrpSpPr/>
          <p:nvPr/>
        </p:nvGrpSpPr>
        <p:grpSpPr>
          <a:xfrm>
            <a:off x="5076056" y="2564904"/>
            <a:ext cx="1944216" cy="792088"/>
            <a:chOff x="7092280" y="3429000"/>
            <a:chExt cx="1800200" cy="792088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092280" y="3429000"/>
              <a:ext cx="1800200" cy="768085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12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Муниципальная </a:t>
              </a:r>
              <a:r>
                <a:rPr lang="ru-RU" sz="1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политика 2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5,0</a:t>
              </a:r>
            </a:p>
            <a:p>
              <a:pPr>
                <a:defRPr/>
              </a:pPr>
              <a:r>
                <a:rPr lang="ru-RU" sz="12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тыс. рублей</a:t>
              </a:r>
              <a:endPara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00392" y="3789040"/>
              <a:ext cx="774774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05" y="3707586"/>
            <a:ext cx="2938527" cy="1194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4521" y="4267091"/>
            <a:ext cx="938865" cy="408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27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 contrast="-10000"/>
          </a:blip>
          <a:stretch>
            <a:fillRect/>
          </a:stretch>
        </p:blipFill>
        <p:spPr>
          <a:xfrm>
            <a:off x="0" y="1700808"/>
            <a:ext cx="9144000" cy="46805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82000" cy="792088"/>
          </a:xfrm>
        </p:spPr>
        <p:txBody>
          <a:bodyPr>
            <a:noAutofit/>
          </a:bodyPr>
          <a:lstStyle/>
          <a:p>
            <a:pPr algn="ctr"/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Структура муниципального долга </a:t>
            </a:r>
            <a:b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</a:br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Киевского сельского поселения Ремонтненского района на 2020-2022 годы</a:t>
            </a:r>
            <a:b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</a:br>
            <a:r>
              <a:rPr lang="ru-RU" sz="24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ru-RU" sz="1600" i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(тыс. рублей)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426519"/>
              </p:ext>
            </p:extLst>
          </p:nvPr>
        </p:nvGraphicFramePr>
        <p:xfrm>
          <a:off x="467544" y="2348880"/>
          <a:ext cx="8424936" cy="2911436"/>
        </p:xfrm>
        <a:graphic>
          <a:graphicData uri="http://schemas.openxmlformats.org/drawingml/2006/table">
            <a:tbl>
              <a:tblPr/>
              <a:tblGrid>
                <a:gridCol w="3547341"/>
                <a:gridCol w="1773671"/>
                <a:gridCol w="1551962"/>
                <a:gridCol w="1551962"/>
              </a:tblGrid>
              <a:tr h="607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долга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7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 долгового обязательства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01.01.2021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01.01.2022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</a:t>
                      </a:r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долг, всего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7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Бюджетные кредиты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CB140C-AFBD-4E60-A7B9-6BAF586F08E8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t="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829622"/>
              </p:ext>
            </p:extLst>
          </p:nvPr>
        </p:nvGraphicFramePr>
        <p:xfrm flipV="1">
          <a:off x="1475656" y="4725144"/>
          <a:ext cx="81369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6768" y="3221251"/>
            <a:ext cx="25214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0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Рисунок 1" descr="БЛАГОДАРИМ ЗА ВНИМАНИЕ!" title="БЛАГОДАРИМ ЗА ВНИМАНИЕ!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929" y="518093"/>
            <a:ext cx="9144000" cy="6237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835696" y="566124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645024"/>
            <a:ext cx="4464496" cy="288032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539552" y="692696"/>
            <a:ext cx="2232248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социально-экономического развития Киевского сельского поселения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годы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692696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Киевское сельского поселения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годы 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(Постановление от 11.11.2019 № 89)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552" y="3717032"/>
            <a:ext cx="2088232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Киевского сельского поселения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(изменения в них)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50489" y="3717032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бластной закон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областном бюджете на 2020 год и на плановый период 2021 и 2022 годов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от 16.12.2019 № 256-ЗС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79512" y="2852936"/>
            <a:ext cx="8964488" cy="10447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Киевского сельского поселения Ремонтненского района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2020 год и на плановый период 2021 и 2022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4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Киевского сельского поселения Ремонтненского </a:t>
            </a:r>
            <a:r>
              <a:rPr lang="ru-RU" sz="25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роайона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 2020 год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 на плановый период 2021 и 2022 годов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0" y="3501008"/>
          <a:ext cx="9144000" cy="291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180528" y="292494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пути реализации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1844824"/>
            <a:ext cx="3168352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Наращивание темпов экономического роста 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48064" y="1844824"/>
            <a:ext cx="3168352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Повышение качества жизни населения </a:t>
            </a:r>
            <a:endParaRPr lang="ru-RU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-252536" y="1340768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приоритеты бюджетной политики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183646277"/>
              </p:ext>
            </p:extLst>
          </p:nvPr>
        </p:nvGraphicFramePr>
        <p:xfrm>
          <a:off x="107504" y="1745432"/>
          <a:ext cx="90364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692696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для обеспечения сбалансированности бюджета Киевского сельского поселения Ремонтненского района</a:t>
            </a:r>
            <a:endParaRPr lang="ru-RU" sz="2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2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78559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Киевского сельского поселения Ремонтненского района на 2020-2022 годы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4358"/>
              </p:ext>
            </p:extLst>
          </p:nvPr>
        </p:nvGraphicFramePr>
        <p:xfrm>
          <a:off x="107506" y="1988841"/>
          <a:ext cx="8856981" cy="4101441"/>
        </p:xfrm>
        <a:graphic>
          <a:graphicData uri="http://schemas.openxmlformats.org/drawingml/2006/table">
            <a:tbl>
              <a:tblPr/>
              <a:tblGrid>
                <a:gridCol w="2088230"/>
                <a:gridCol w="2359693"/>
                <a:gridCol w="2248819"/>
                <a:gridCol w="2160239"/>
              </a:tblGrid>
              <a:tr h="992790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бюджетные назначения на 2020 год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бюджетные назначения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2021 год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 бюджетные назначения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2022 год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Доходы, всего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11059,9</a:t>
                      </a:r>
                      <a:endParaRPr kumimoji="0" lang="ru-RU" sz="18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15813,5</a:t>
                      </a:r>
                      <a:endParaRPr kumimoji="0" lang="ru-RU" sz="18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7550,7</a:t>
                      </a:r>
                      <a:endParaRPr kumimoji="0" lang="ru-RU" sz="18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7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Налоговые и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неналоговые доходы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1124,0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1170,1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1206,3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2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Расходы, всего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11059,9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15813,5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7550,7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Дефицит, Профицит</a:t>
                      </a:r>
                      <a:endParaRPr lang="ru-RU" sz="18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524328" y="1628800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Киевского сельского поселения Ремонтненского района</a:t>
            </a:r>
            <a:r>
              <a:rPr lang="ru-RU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47417763"/>
              </p:ext>
            </p:extLst>
          </p:nvPr>
        </p:nvGraphicFramePr>
        <p:xfrm>
          <a:off x="323528" y="1772816"/>
          <a:ext cx="381642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097094483"/>
              </p:ext>
            </p:extLst>
          </p:nvPr>
        </p:nvGraphicFramePr>
        <p:xfrm>
          <a:off x="5220072" y="1772816"/>
          <a:ext cx="367240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71600" y="119675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11059,9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868144" y="1196752"/>
            <a:ext cx="26642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11059,9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55679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922016"/>
              </p:ext>
            </p:extLst>
          </p:nvPr>
        </p:nvGraphicFramePr>
        <p:xfrm>
          <a:off x="223570" y="620692"/>
          <a:ext cx="8208912" cy="568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543800" y="1484784"/>
            <a:ext cx="1600200" cy="3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тыс. рублей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КИЕВСКОГО сельского поселения Ремонтненского района В 2020 </a:t>
            </a: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05264"/>
            <a:ext cx="146159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r="3904"/>
          <a:stretch>
            <a:fillRect/>
          </a:stretch>
        </p:blipFill>
        <p:spPr bwMode="auto">
          <a:xfrm>
            <a:off x="0" y="1665432"/>
            <a:ext cx="91440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9208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tabLst>
                <a:tab pos="5581650" algn="l"/>
              </a:tabLst>
              <a:defRPr/>
            </a:pP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налога на доходы</a:t>
            </a:r>
            <a:b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физических лиц в бюджет КИЕВСКОГО сельского поселения Ремонтненского района</a:t>
            </a:r>
          </a:p>
        </p:txBody>
      </p:sp>
      <p:graphicFrame>
        <p:nvGraphicFramePr>
          <p:cNvPr id="10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304803"/>
              </p:ext>
            </p:extLst>
          </p:nvPr>
        </p:nvGraphicFramePr>
        <p:xfrm>
          <a:off x="2555776" y="2276872"/>
          <a:ext cx="6588224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535" name="Прямоугольник 11"/>
          <p:cNvSpPr>
            <a:spLocks noChangeArrowheads="1"/>
          </p:cNvSpPr>
          <p:nvPr/>
        </p:nvSpPr>
        <p:spPr bwMode="auto">
          <a:xfrm>
            <a:off x="7740352" y="1484784"/>
            <a:ext cx="1403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тыс. </a:t>
            </a:r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рублей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1484784"/>
            <a:ext cx="406794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923928" y="486916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4869160"/>
            <a:ext cx="86409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2021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97960" y="486916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739294"/>
              </p:ext>
            </p:extLst>
          </p:nvPr>
        </p:nvGraphicFramePr>
        <p:xfrm>
          <a:off x="251520" y="1154362"/>
          <a:ext cx="5400599" cy="380084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08375"/>
                <a:gridCol w="997408"/>
                <a:gridCol w="997408"/>
                <a:gridCol w="997408"/>
              </a:tblGrid>
              <a:tr h="5464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</a:tr>
              <a:tr h="5821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5387,3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3570,4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3846,5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81,4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82,9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88,0</a:t>
                      </a:r>
                      <a:endParaRPr lang="ru-RU" sz="1200" b="1" i="1" dirty="0"/>
                    </a:p>
                  </a:txBody>
                  <a:tcPr/>
                </a:tc>
              </a:tr>
              <a:tr h="582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712,8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20,0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4732,6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12160,2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3616,0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86,4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9,2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692697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по разделам бюджетной классификаци</a:t>
            </a:r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68344" y="1332565"/>
            <a:ext cx="136815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717231459"/>
              </p:ext>
            </p:extLst>
          </p:nvPr>
        </p:nvGraphicFramePr>
        <p:xfrm>
          <a:off x="5652120" y="3212976"/>
          <a:ext cx="349188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34406"/>
              </p:ext>
            </p:extLst>
          </p:nvPr>
        </p:nvGraphicFramePr>
        <p:xfrm>
          <a:off x="251520" y="4941168"/>
          <a:ext cx="5393176" cy="590167"/>
        </p:xfrm>
        <a:graphic>
          <a:graphicData uri="http://schemas.openxmlformats.org/drawingml/2006/table">
            <a:tbl>
              <a:tblPr/>
              <a:tblGrid>
                <a:gridCol w="2656871"/>
                <a:gridCol w="936104"/>
                <a:gridCol w="1008112"/>
                <a:gridCol w="792089"/>
              </a:tblGrid>
              <a:tr h="5901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/>
                        <a:t>30,2</a:t>
                      </a:r>
                      <a:endParaRPr lang="ru-RU" sz="12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17975</TotalTime>
  <Words>745</Words>
  <Application>Microsoft Office PowerPoint</Application>
  <PresentationFormat>Экран (4:3)</PresentationFormat>
  <Paragraphs>240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16</vt:i4>
      </vt:variant>
    </vt:vector>
  </HeadingPairs>
  <TitlesOfParts>
    <vt:vector size="30" baseType="lpstr">
      <vt:lpstr>Arial</vt:lpstr>
      <vt:lpstr>Arial Black</vt:lpstr>
      <vt:lpstr>Calibri</vt:lpstr>
      <vt:lpstr>Gabriola</vt:lpstr>
      <vt:lpstr>Georgia</vt:lpstr>
      <vt:lpstr>Times New Roman</vt:lpstr>
      <vt:lpstr>Trebuchet MS</vt:lpstr>
      <vt:lpstr>Wingdings 2</vt:lpstr>
      <vt:lpstr>10195094</vt:lpstr>
      <vt:lpstr>Городская</vt:lpstr>
      <vt:lpstr>1_Городская</vt:lpstr>
      <vt:lpstr>3_Городская</vt:lpstr>
      <vt:lpstr>4_Городская</vt:lpstr>
      <vt:lpstr>19_Городская</vt:lpstr>
      <vt:lpstr>Киевское сельское поселение   </vt:lpstr>
      <vt:lpstr>Презентация PowerPoint</vt:lpstr>
      <vt:lpstr>Бюджет Киевского сельского поселения Ремонтненского роайона на 2020 год  и на плановый период 2021 и 2022 годов  </vt:lpstr>
      <vt:lpstr>Презентация PowerPoint</vt:lpstr>
      <vt:lpstr>Основные характеристики бюджета Киевского сельского поселения Ремонтненского района на 2020-2022 годы</vt:lpstr>
      <vt:lpstr>Основные параметры бюджета Киевского сельского поселения Ремонтненского района на 2020 год</vt:lpstr>
      <vt:lpstr>Презентация PowerPoint</vt:lpstr>
      <vt:lpstr>Динамика поступлений налога на доходы физических лиц в бюджет КИЕВСКОГО сельского поселения Ремонтненского района</vt:lpstr>
      <vt:lpstr>Презентация PowerPoint</vt:lpstr>
      <vt:lpstr>Расходы на обеспечение деятельности аппарата управления в 2020 году составят  5263,1 тыс. рублей или 47,59 % общего объема расходов бюджета  Киевского сельского поселения Ремонтненского района</vt:lpstr>
      <vt:lpstr>Структура расходов бюджета Киевского сельского поселения  Ремонтненского района на культуру</vt:lpstr>
      <vt:lpstr>Объемы безвозмездных поступлений бюджету Киевского сельского поселения Ремонтненского района на 2020-2022 годы </vt:lpstr>
      <vt:lpstr>Презентация PowerPoint</vt:lpstr>
      <vt:lpstr>Объем муниципальных программ в общем объеме расходов, запланированных на  реализацию муниципальных программ Киевского сельского поселения в 2020 году</vt:lpstr>
      <vt:lpstr>Структура муниципального долга  Киевского сельского поселения Ремонтненского района на 2020-2022 годы                                                                          (тыс. рублей)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FINANS</cp:lastModifiedBy>
  <cp:revision>1865</cp:revision>
  <dcterms:created xsi:type="dcterms:W3CDTF">2011-10-21T12:19:44Z</dcterms:created>
  <dcterms:modified xsi:type="dcterms:W3CDTF">2020-01-22T06:37:09Z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